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4"/>
    <p:sldMasterId id="2147483847" r:id="rId5"/>
  </p:sldMasterIdLst>
  <p:notesMasterIdLst>
    <p:notesMasterId r:id="rId57"/>
  </p:notesMasterIdLst>
  <p:sldIdLst>
    <p:sldId id="257" r:id="rId6"/>
    <p:sldId id="302" r:id="rId7"/>
    <p:sldId id="305" r:id="rId8"/>
    <p:sldId id="291" r:id="rId9"/>
    <p:sldId id="290" r:id="rId10"/>
    <p:sldId id="256" r:id="rId11"/>
    <p:sldId id="287" r:id="rId12"/>
    <p:sldId id="289" r:id="rId13"/>
    <p:sldId id="262" r:id="rId14"/>
    <p:sldId id="263" r:id="rId15"/>
    <p:sldId id="312" r:id="rId16"/>
    <p:sldId id="314" r:id="rId17"/>
    <p:sldId id="345" r:id="rId18"/>
    <p:sldId id="346" r:id="rId19"/>
    <p:sldId id="324" r:id="rId20"/>
    <p:sldId id="275" r:id="rId21"/>
    <p:sldId id="341" r:id="rId22"/>
    <p:sldId id="342" r:id="rId23"/>
    <p:sldId id="332" r:id="rId24"/>
    <p:sldId id="333" r:id="rId25"/>
    <p:sldId id="325" r:id="rId26"/>
    <p:sldId id="334" r:id="rId27"/>
    <p:sldId id="343" r:id="rId28"/>
    <p:sldId id="335" r:id="rId29"/>
    <p:sldId id="326" r:id="rId30"/>
    <p:sldId id="336" r:id="rId31"/>
    <p:sldId id="327" r:id="rId32"/>
    <p:sldId id="337" r:id="rId33"/>
    <p:sldId id="328" r:id="rId34"/>
    <p:sldId id="338" r:id="rId35"/>
    <p:sldId id="329" r:id="rId36"/>
    <p:sldId id="339" r:id="rId37"/>
    <p:sldId id="331" r:id="rId38"/>
    <p:sldId id="340" r:id="rId39"/>
    <p:sldId id="344" r:id="rId40"/>
    <p:sldId id="323" r:id="rId41"/>
    <p:sldId id="349" r:id="rId42"/>
    <p:sldId id="351" r:id="rId43"/>
    <p:sldId id="317" r:id="rId44"/>
    <p:sldId id="318" r:id="rId45"/>
    <p:sldId id="294" r:id="rId46"/>
    <p:sldId id="304" r:id="rId47"/>
    <p:sldId id="295" r:id="rId48"/>
    <p:sldId id="293" r:id="rId49"/>
    <p:sldId id="319" r:id="rId50"/>
    <p:sldId id="347" r:id="rId51"/>
    <p:sldId id="301" r:id="rId52"/>
    <p:sldId id="348" r:id="rId53"/>
    <p:sldId id="309" r:id="rId54"/>
    <p:sldId id="350" r:id="rId55"/>
    <p:sldId id="316"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0"/>
    <a:srgbClr val="FEF7E5"/>
    <a:srgbClr val="FFF6E5"/>
    <a:srgbClr val="61BEED"/>
    <a:srgbClr val="147CB0"/>
    <a:srgbClr val="0C4B6A"/>
    <a:srgbClr val="FFFFF0"/>
    <a:srgbClr val="FFFFD9"/>
    <a:srgbClr val="FFFFCC"/>
    <a:srgbClr val="FFF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6419D-3100-44D8-81D9-9327F0934B40}" v="8" dt="2020-09-15T21:46:35.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44" autoAdjust="0"/>
    <p:restoredTop sz="92248" autoAdjust="0"/>
  </p:normalViewPr>
  <p:slideViewPr>
    <p:cSldViewPr snapToGrid="0">
      <p:cViewPr varScale="1">
        <p:scale>
          <a:sx n="93" d="100"/>
          <a:sy n="93" d="100"/>
        </p:scale>
        <p:origin x="102"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1220" y="-19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D7D45D-E59C-4E40-AA8D-6A4FBD62F9A5}" type="datetimeFigureOut">
              <a:rPr lang="en-US" smtClean="0"/>
              <a:t>9/23/2020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070C40-EA55-4B43-AEAA-94AC05C1D4E0}" type="slidenum">
              <a:rPr lang="en-US" smtClean="0"/>
              <a:t>‹#›</a:t>
            </a:fld>
            <a:endParaRPr lang="en-US" dirty="0"/>
          </a:p>
        </p:txBody>
      </p:sp>
    </p:spTree>
    <p:extLst>
      <p:ext uri="{BB962C8B-B14F-4D97-AF65-F5344CB8AC3E}">
        <p14:creationId xmlns:p14="http://schemas.microsoft.com/office/powerpoint/2010/main" val="92531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70C40-EA55-4B43-AEAA-94AC05C1D4E0}" type="slidenum">
              <a:rPr lang="en-US" smtClean="0"/>
              <a:t>1</a:t>
            </a:fld>
            <a:endParaRPr lang="en-US" dirty="0"/>
          </a:p>
        </p:txBody>
      </p:sp>
    </p:spTree>
    <p:extLst>
      <p:ext uri="{BB962C8B-B14F-4D97-AF65-F5344CB8AC3E}">
        <p14:creationId xmlns:p14="http://schemas.microsoft.com/office/powerpoint/2010/main" val="479154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32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27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64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11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2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98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187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872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56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01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735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82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761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070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693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369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294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136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312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018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50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310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28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66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359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806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965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48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239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154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endParaRPr lang="en-US"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248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endParaRPr lang="en-US"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7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fld id="{D8070C40-EA55-4B43-AEAA-94AC05C1D4E0}" type="slidenum">
              <a:rPr lang="en-US" smtClean="0"/>
              <a:t>4</a:t>
            </a:fld>
            <a:endParaRPr lang="en-US"/>
          </a:p>
        </p:txBody>
      </p:sp>
    </p:spTree>
    <p:extLst>
      <p:ext uri="{BB962C8B-B14F-4D97-AF65-F5344CB8AC3E}">
        <p14:creationId xmlns:p14="http://schemas.microsoft.com/office/powerpoint/2010/main" val="2003210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024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two or more people, and it is deemed to be school related, there is a possibility that one grade level of the school could be sent home to quarantine rather than a whole school. This plan may or may not work depending upon whether it was a staff member or whether a positive student had siblings at the same school in other grade levels.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214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endParaRPr lang="en-US"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863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endParaRPr lang="en-US"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821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endParaRPr lang="en-US"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105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83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440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a:t>
            </a:r>
          </a:p>
          <a:p>
            <a:endParaRPr lang="en-US" dirty="0"/>
          </a:p>
          <a:p>
            <a:r>
              <a:rPr lang="en-US" dirty="0"/>
              <a:t>I’m sorry we cannot be together as we normally are.  After not seeing you all for months, I was really looking forward just to seeing your faces in person, as I’m sure many of you were looking forward to seeing one another – your peers, your colleagues, your friends, your </a:t>
            </a:r>
            <a:r>
              <a:rPr lang="en-US" dirty="0" err="1"/>
              <a:t>Amphi</a:t>
            </a:r>
            <a:r>
              <a:rPr lang="en-US" dirty="0"/>
              <a:t> Family.</a:t>
            </a:r>
          </a:p>
          <a:p>
            <a:endParaRPr lang="en-US" dirty="0"/>
          </a:p>
          <a:p>
            <a:r>
              <a:rPr lang="en-US" dirty="0"/>
              <a:t>We’re </a:t>
            </a:r>
            <a:r>
              <a:rPr lang="en-US" dirty="0" err="1"/>
              <a:t>gonna</a:t>
            </a:r>
            <a:r>
              <a:rPr lang="en-US" dirty="0"/>
              <a:t> get there .  We’re </a:t>
            </a:r>
            <a:r>
              <a:rPr lang="en-US" dirty="0" err="1"/>
              <a:t>gonna</a:t>
            </a:r>
            <a:r>
              <a:rPr lang="en-US" dirty="0"/>
              <a:t> get back to normal.  But Just not as soon as we had hoped.  </a:t>
            </a:r>
          </a:p>
          <a:p>
            <a:endParaRPr lang="en-US" dirty="0"/>
          </a:p>
          <a:p>
            <a:r>
              <a:rPr lang="en-US" dirty="0"/>
              <a:t>Everything is starting off different this year, including this traditional kick-off of ours. We’re going to keep it simple and relatively short.  </a:t>
            </a:r>
          </a:p>
          <a:p>
            <a:endParaRPr lang="en-US" dirty="0"/>
          </a:p>
          <a:p>
            <a:r>
              <a:rPr lang="en-US" dirty="0"/>
              <a:t>And as we begin this morning, not only want to welcome most of you “back”, but also welcome our newest leaders.   We’ll all get to introduce ourselves to them I hope very soon, but right now, I’d just like to give them a few minutes to introduce themselves.</a:t>
            </a:r>
          </a:p>
          <a:p>
            <a:endParaRPr lang="en-US" dirty="0"/>
          </a:p>
          <a:p>
            <a:r>
              <a:rPr lang="en-US" dirty="0"/>
              <a:t>STOP Sharing and call on them one by one – Please just tell us your name and a little bit about yourselves when I call on you .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749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a:t>
            </a:r>
          </a:p>
          <a:p>
            <a:endParaRPr lang="en-US" dirty="0"/>
          </a:p>
          <a:p>
            <a:r>
              <a:rPr lang="en-US" dirty="0"/>
              <a:t>I’m sorry we cannot be together as we normally are.  After not seeing you all for months, I was really looking forward just to seeing your faces in person, as I’m sure many of you were looking forward to seeing one another – your peers, your colleagues, your friends, your </a:t>
            </a:r>
            <a:r>
              <a:rPr lang="en-US" dirty="0" err="1"/>
              <a:t>Amphi</a:t>
            </a:r>
            <a:r>
              <a:rPr lang="en-US" dirty="0"/>
              <a:t> Family.</a:t>
            </a:r>
          </a:p>
          <a:p>
            <a:endParaRPr lang="en-US" dirty="0"/>
          </a:p>
          <a:p>
            <a:r>
              <a:rPr lang="en-US" dirty="0"/>
              <a:t>We’re </a:t>
            </a:r>
            <a:r>
              <a:rPr lang="en-US" dirty="0" err="1"/>
              <a:t>gonna</a:t>
            </a:r>
            <a:r>
              <a:rPr lang="en-US" dirty="0"/>
              <a:t> get there .  We’re </a:t>
            </a:r>
            <a:r>
              <a:rPr lang="en-US" dirty="0" err="1"/>
              <a:t>gonna</a:t>
            </a:r>
            <a:r>
              <a:rPr lang="en-US" dirty="0"/>
              <a:t> get back to normal.  But Just not as soon as we had hoped.  </a:t>
            </a:r>
          </a:p>
          <a:p>
            <a:endParaRPr lang="en-US" dirty="0"/>
          </a:p>
          <a:p>
            <a:r>
              <a:rPr lang="en-US" dirty="0"/>
              <a:t>Everything is starting off different this year, including this traditional kick-off of ours. We’re going to keep it simple and relatively short.  </a:t>
            </a:r>
          </a:p>
          <a:p>
            <a:endParaRPr lang="en-US" dirty="0"/>
          </a:p>
          <a:p>
            <a:r>
              <a:rPr lang="en-US" dirty="0"/>
              <a:t>And as we begin this morning, not only want to welcome most of you “back”, but also welcome our newest leaders.   We’ll all get to introduce ourselves to them I hope very soon, but right now, I’d just like to give them a few minutes to introduce themselves.</a:t>
            </a:r>
          </a:p>
          <a:p>
            <a:endParaRPr lang="en-US" dirty="0"/>
          </a:p>
          <a:p>
            <a:r>
              <a:rPr lang="en-US" dirty="0"/>
              <a:t>STOP Sharing and call on them one by one – Please just tell us your name and a little bit about yourselves when I call on you .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15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fld id="{D8070C40-EA55-4B43-AEAA-94AC05C1D4E0}" type="slidenum">
              <a:rPr lang="en-US" smtClean="0"/>
              <a:t>5</a:t>
            </a:fld>
            <a:endParaRPr lang="en-US"/>
          </a:p>
        </p:txBody>
      </p:sp>
    </p:spTree>
    <p:extLst>
      <p:ext uri="{BB962C8B-B14F-4D97-AF65-F5344CB8AC3E}">
        <p14:creationId xmlns:p14="http://schemas.microsoft.com/office/powerpoint/2010/main" val="350521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fld id="{D8070C40-EA55-4B43-AEAA-94AC05C1D4E0}" type="slidenum">
              <a:rPr lang="en-US" smtClean="0"/>
              <a:t>6</a:t>
            </a:fld>
            <a:endParaRPr lang="en-US"/>
          </a:p>
        </p:txBody>
      </p:sp>
    </p:spTree>
    <p:extLst>
      <p:ext uri="{BB962C8B-B14F-4D97-AF65-F5344CB8AC3E}">
        <p14:creationId xmlns:p14="http://schemas.microsoft.com/office/powerpoint/2010/main" val="375624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fld id="{D8070C40-EA55-4B43-AEAA-94AC05C1D4E0}" type="slidenum">
              <a:rPr lang="en-US" smtClean="0"/>
              <a:t>7</a:t>
            </a:fld>
            <a:endParaRPr lang="en-US"/>
          </a:p>
        </p:txBody>
      </p:sp>
    </p:spTree>
    <p:extLst>
      <p:ext uri="{BB962C8B-B14F-4D97-AF65-F5344CB8AC3E}">
        <p14:creationId xmlns:p14="http://schemas.microsoft.com/office/powerpoint/2010/main" val="289611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fld id="{D8070C40-EA55-4B43-AEAA-94AC05C1D4E0}" type="slidenum">
              <a:rPr lang="en-US" smtClean="0"/>
              <a:t>8</a:t>
            </a:fld>
            <a:endParaRPr lang="en-US"/>
          </a:p>
        </p:txBody>
      </p:sp>
    </p:spTree>
    <p:extLst>
      <p:ext uri="{BB962C8B-B14F-4D97-AF65-F5344CB8AC3E}">
        <p14:creationId xmlns:p14="http://schemas.microsoft.com/office/powerpoint/2010/main" val="3422092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0C40-EA55-4B43-AEAA-94AC05C1D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13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147827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396426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159336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rgbClr val="00B158"/>
                </a:solidFill>
                <a:latin typeface="Calibri"/>
                <a:cs typeface="Calibri"/>
              </a:defRPr>
            </a:lvl1pPr>
          </a:lstStyle>
          <a:p>
            <a:pPr marL="12700">
              <a:lnSpc>
                <a:spcPts val="1810"/>
              </a:lnSpc>
            </a:pPr>
            <a:r>
              <a:rPr dirty="0"/>
              <a:t>A</a:t>
            </a:r>
            <a:r>
              <a:rPr spc="-5" dirty="0"/>
              <a:t> </a:t>
            </a:r>
            <a:r>
              <a:rPr spc="-10" dirty="0"/>
              <a:t>Healthy</a:t>
            </a:r>
            <a:r>
              <a:rPr spc="5" dirty="0"/>
              <a:t> </a:t>
            </a:r>
            <a:r>
              <a:rPr spc="-5" dirty="0"/>
              <a:t>Pima</a:t>
            </a:r>
            <a:r>
              <a:rPr spc="5" dirty="0"/>
              <a:t> </a:t>
            </a:r>
            <a:r>
              <a:rPr spc="-25" dirty="0"/>
              <a:t>County.</a:t>
            </a:r>
            <a:r>
              <a:rPr spc="-10" dirty="0"/>
              <a:t> Every</a:t>
            </a:r>
            <a:r>
              <a:rPr spc="-229" dirty="0"/>
              <a:t> </a:t>
            </a:r>
            <a:r>
              <a:rPr spc="-5" dirty="0"/>
              <a:t>one. </a:t>
            </a:r>
            <a:r>
              <a:rPr spc="10" dirty="0"/>
              <a:t>Everywhere.</a:t>
            </a:r>
            <a:r>
              <a:rPr spc="-5" dirty="0"/>
              <a:t> </a:t>
            </a:r>
            <a:r>
              <a:rPr spc="-10" dirty="0"/>
              <a:t>Every</a:t>
            </a:r>
            <a:r>
              <a:rPr spc="-225" dirty="0"/>
              <a:t> </a:t>
            </a:r>
            <a:r>
              <a:rPr spc="-40" dirty="0"/>
              <a:t>day.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2076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800" b="0" i="0">
                <a:solidFill>
                  <a:srgbClr val="00B158"/>
                </a:solidFill>
                <a:latin typeface="Calibri"/>
                <a:cs typeface="Calibri"/>
              </a:defRPr>
            </a:lvl1pPr>
          </a:lstStyle>
          <a:p>
            <a:pPr marL="12700">
              <a:lnSpc>
                <a:spcPts val="1810"/>
              </a:lnSpc>
            </a:pPr>
            <a:r>
              <a:rPr dirty="0"/>
              <a:t>A</a:t>
            </a:r>
            <a:r>
              <a:rPr spc="-5" dirty="0"/>
              <a:t> </a:t>
            </a:r>
            <a:r>
              <a:rPr spc="-10" dirty="0"/>
              <a:t>Healthy</a:t>
            </a:r>
            <a:r>
              <a:rPr spc="5" dirty="0"/>
              <a:t> </a:t>
            </a:r>
            <a:r>
              <a:rPr spc="-5" dirty="0"/>
              <a:t>Pima</a:t>
            </a:r>
            <a:r>
              <a:rPr spc="5" dirty="0"/>
              <a:t> </a:t>
            </a:r>
            <a:r>
              <a:rPr spc="-25" dirty="0"/>
              <a:t>County.</a:t>
            </a:r>
            <a:r>
              <a:rPr spc="-10" dirty="0"/>
              <a:t> Every</a:t>
            </a:r>
            <a:r>
              <a:rPr spc="-229" dirty="0"/>
              <a:t> </a:t>
            </a:r>
            <a:r>
              <a:rPr spc="-5" dirty="0"/>
              <a:t>one. </a:t>
            </a:r>
            <a:r>
              <a:rPr spc="10" dirty="0"/>
              <a:t>Everywhere.</a:t>
            </a:r>
            <a:r>
              <a:rPr spc="-5" dirty="0"/>
              <a:t> </a:t>
            </a:r>
            <a:r>
              <a:rPr spc="-10" dirty="0"/>
              <a:t>Every</a:t>
            </a:r>
            <a:r>
              <a:rPr spc="-225" dirty="0"/>
              <a:t> </a:t>
            </a:r>
            <a:r>
              <a:rPr spc="-40" dirty="0"/>
              <a:t>day.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833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rgbClr val="00B158"/>
                </a:solidFill>
                <a:latin typeface="Calibri"/>
                <a:cs typeface="Calibri"/>
              </a:defRPr>
            </a:lvl1pPr>
          </a:lstStyle>
          <a:p>
            <a:pPr marL="12700">
              <a:lnSpc>
                <a:spcPts val="1810"/>
              </a:lnSpc>
            </a:pPr>
            <a:r>
              <a:rPr dirty="0"/>
              <a:t>A</a:t>
            </a:r>
            <a:r>
              <a:rPr spc="-5" dirty="0"/>
              <a:t> </a:t>
            </a:r>
            <a:r>
              <a:rPr spc="-10" dirty="0"/>
              <a:t>Healthy</a:t>
            </a:r>
            <a:r>
              <a:rPr spc="5" dirty="0"/>
              <a:t> </a:t>
            </a:r>
            <a:r>
              <a:rPr spc="-5" dirty="0"/>
              <a:t>Pima</a:t>
            </a:r>
            <a:r>
              <a:rPr spc="5" dirty="0"/>
              <a:t> </a:t>
            </a:r>
            <a:r>
              <a:rPr spc="-25" dirty="0"/>
              <a:t>County.</a:t>
            </a:r>
            <a:r>
              <a:rPr spc="-10" dirty="0"/>
              <a:t> Every</a:t>
            </a:r>
            <a:r>
              <a:rPr spc="-229" dirty="0"/>
              <a:t> </a:t>
            </a:r>
            <a:r>
              <a:rPr spc="-5" dirty="0"/>
              <a:t>one. </a:t>
            </a:r>
            <a:r>
              <a:rPr spc="10" dirty="0"/>
              <a:t>Everywhere.</a:t>
            </a:r>
            <a:r>
              <a:rPr spc="-5" dirty="0"/>
              <a:t> </a:t>
            </a:r>
            <a:r>
              <a:rPr spc="-10" dirty="0"/>
              <a:t>Every</a:t>
            </a:r>
            <a:r>
              <a:rPr spc="-225" dirty="0"/>
              <a:t> </a:t>
            </a:r>
            <a:r>
              <a:rPr spc="-40" dirty="0"/>
              <a:t>day.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4491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defRPr sz="1800" b="0" i="0">
                <a:solidFill>
                  <a:srgbClr val="00B158"/>
                </a:solidFill>
                <a:latin typeface="Calibri"/>
                <a:cs typeface="Calibri"/>
              </a:defRPr>
            </a:lvl1pPr>
          </a:lstStyle>
          <a:p>
            <a:pPr marL="12700">
              <a:lnSpc>
                <a:spcPts val="1810"/>
              </a:lnSpc>
            </a:pPr>
            <a:r>
              <a:rPr dirty="0"/>
              <a:t>A</a:t>
            </a:r>
            <a:r>
              <a:rPr spc="-5" dirty="0"/>
              <a:t> </a:t>
            </a:r>
            <a:r>
              <a:rPr spc="-10" dirty="0"/>
              <a:t>Healthy</a:t>
            </a:r>
            <a:r>
              <a:rPr spc="5" dirty="0"/>
              <a:t> </a:t>
            </a:r>
            <a:r>
              <a:rPr spc="-5" dirty="0"/>
              <a:t>Pima</a:t>
            </a:r>
            <a:r>
              <a:rPr spc="5" dirty="0"/>
              <a:t> </a:t>
            </a:r>
            <a:r>
              <a:rPr spc="-25" dirty="0"/>
              <a:t>County.</a:t>
            </a:r>
            <a:r>
              <a:rPr spc="-10" dirty="0"/>
              <a:t> Every</a:t>
            </a:r>
            <a:r>
              <a:rPr spc="-229" dirty="0"/>
              <a:t> </a:t>
            </a:r>
            <a:r>
              <a:rPr spc="-5" dirty="0"/>
              <a:t>one. </a:t>
            </a:r>
            <a:r>
              <a:rPr spc="10" dirty="0"/>
              <a:t>Everywhere.</a:t>
            </a:r>
            <a:r>
              <a:rPr spc="-5" dirty="0"/>
              <a:t> </a:t>
            </a:r>
            <a:r>
              <a:rPr spc="-10" dirty="0"/>
              <a:t>Every</a:t>
            </a:r>
            <a:r>
              <a:rPr spc="-225" dirty="0"/>
              <a:t> </a:t>
            </a:r>
            <a:r>
              <a:rPr spc="-40" dirty="0"/>
              <a:t>day.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166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rgbClr val="00B158"/>
                </a:solidFill>
                <a:latin typeface="Calibri"/>
                <a:cs typeface="Calibri"/>
              </a:defRPr>
            </a:lvl1pPr>
          </a:lstStyle>
          <a:p>
            <a:pPr marL="12700">
              <a:lnSpc>
                <a:spcPts val="1810"/>
              </a:lnSpc>
            </a:pPr>
            <a:r>
              <a:rPr dirty="0"/>
              <a:t>A</a:t>
            </a:r>
            <a:r>
              <a:rPr spc="-5" dirty="0"/>
              <a:t> </a:t>
            </a:r>
            <a:r>
              <a:rPr spc="-10" dirty="0"/>
              <a:t>Healthy</a:t>
            </a:r>
            <a:r>
              <a:rPr spc="5" dirty="0"/>
              <a:t> </a:t>
            </a:r>
            <a:r>
              <a:rPr spc="-5" dirty="0"/>
              <a:t>Pima</a:t>
            </a:r>
            <a:r>
              <a:rPr spc="5" dirty="0"/>
              <a:t> </a:t>
            </a:r>
            <a:r>
              <a:rPr spc="-25" dirty="0"/>
              <a:t>County.</a:t>
            </a:r>
            <a:r>
              <a:rPr spc="-10" dirty="0"/>
              <a:t> Every</a:t>
            </a:r>
            <a:r>
              <a:rPr spc="-229" dirty="0"/>
              <a:t> </a:t>
            </a:r>
            <a:r>
              <a:rPr spc="-5" dirty="0"/>
              <a:t>one. </a:t>
            </a:r>
            <a:r>
              <a:rPr spc="10" dirty="0"/>
              <a:t>Everywhere.</a:t>
            </a:r>
            <a:r>
              <a:rPr spc="-5" dirty="0"/>
              <a:t> </a:t>
            </a:r>
            <a:r>
              <a:rPr spc="-10" dirty="0"/>
              <a:t>Every</a:t>
            </a:r>
            <a:r>
              <a:rPr spc="-225" dirty="0"/>
              <a:t> </a:t>
            </a:r>
            <a:r>
              <a:rPr spc="-40" dirty="0"/>
              <a:t>day.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2855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241505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263646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178605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98059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348800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363934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274060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9E480A-5BC8-4B19-8C54-DD1252BC39BA}"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A85C6-7395-4668-9BDA-ED2B9E0F8B29}" type="slidenum">
              <a:rPr lang="en-US" smtClean="0"/>
              <a:t>‹#›</a:t>
            </a:fld>
            <a:endParaRPr lang="en-US" dirty="0"/>
          </a:p>
        </p:txBody>
      </p:sp>
    </p:spTree>
    <p:extLst>
      <p:ext uri="{BB962C8B-B14F-4D97-AF65-F5344CB8AC3E}">
        <p14:creationId xmlns:p14="http://schemas.microsoft.com/office/powerpoint/2010/main" val="131298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E480A-5BC8-4B19-8C54-DD1252BC39BA}" type="datetimeFigureOut">
              <a:rPr lang="en-US" smtClean="0"/>
              <a:t>9/23/2020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A85C6-7395-4668-9BDA-ED2B9E0F8B29}" type="slidenum">
              <a:rPr lang="en-US" smtClean="0"/>
              <a:t>‹#›</a:t>
            </a:fld>
            <a:endParaRPr lang="en-US" dirty="0"/>
          </a:p>
        </p:txBody>
      </p:sp>
    </p:spTree>
    <p:extLst>
      <p:ext uri="{BB962C8B-B14F-4D97-AF65-F5344CB8AC3E}">
        <p14:creationId xmlns:p14="http://schemas.microsoft.com/office/powerpoint/2010/main" val="12174782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9" cy="647700"/>
          </a:xfrm>
          <a:prstGeom prst="rect">
            <a:avLst/>
          </a:prstGeom>
        </p:spPr>
      </p:pic>
      <p:sp>
        <p:nvSpPr>
          <p:cNvPr id="2" name="Holder 2"/>
          <p:cNvSpPr>
            <a:spLocks noGrp="1"/>
          </p:cNvSpPr>
          <p:nvPr>
            <p:ph type="title"/>
          </p:nvPr>
        </p:nvSpPr>
        <p:spPr>
          <a:xfrm>
            <a:off x="3378327" y="678002"/>
            <a:ext cx="5435345" cy="69723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571969" y="1684401"/>
            <a:ext cx="11054715" cy="42202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565775" y="6407150"/>
            <a:ext cx="5374005" cy="254000"/>
          </a:xfrm>
          <a:prstGeom prst="rect">
            <a:avLst/>
          </a:prstGeom>
        </p:spPr>
        <p:txBody>
          <a:bodyPr wrap="square" lIns="0" tIns="0" rIns="0" bIns="0">
            <a:spAutoFit/>
          </a:bodyPr>
          <a:lstStyle>
            <a:lvl1pPr>
              <a:defRPr sz="1800" b="0" i="0">
                <a:solidFill>
                  <a:srgbClr val="00B158"/>
                </a:solidFill>
                <a:latin typeface="Calibri"/>
                <a:cs typeface="Calibri"/>
              </a:defRPr>
            </a:lvl1pPr>
          </a:lstStyle>
          <a:p>
            <a:pPr marL="12700">
              <a:lnSpc>
                <a:spcPts val="1810"/>
              </a:lnSpc>
            </a:pPr>
            <a:r>
              <a:rPr dirty="0"/>
              <a:t>A</a:t>
            </a:r>
            <a:r>
              <a:rPr spc="-5" dirty="0"/>
              <a:t> </a:t>
            </a:r>
            <a:r>
              <a:rPr spc="-10" dirty="0"/>
              <a:t>Healthy</a:t>
            </a:r>
            <a:r>
              <a:rPr spc="5" dirty="0"/>
              <a:t> </a:t>
            </a:r>
            <a:r>
              <a:rPr spc="-5" dirty="0"/>
              <a:t>Pima</a:t>
            </a:r>
            <a:r>
              <a:rPr spc="5" dirty="0"/>
              <a:t> </a:t>
            </a:r>
            <a:r>
              <a:rPr spc="-25" dirty="0"/>
              <a:t>County.</a:t>
            </a:r>
            <a:r>
              <a:rPr spc="-10" dirty="0"/>
              <a:t> Every</a:t>
            </a:r>
            <a:r>
              <a:rPr spc="-229" dirty="0"/>
              <a:t> </a:t>
            </a:r>
            <a:r>
              <a:rPr spc="-5" dirty="0"/>
              <a:t>one. </a:t>
            </a:r>
            <a:r>
              <a:rPr spc="10" dirty="0"/>
              <a:t>Everywhere.</a:t>
            </a:r>
            <a:r>
              <a:rPr spc="-5" dirty="0"/>
              <a:t> </a:t>
            </a:r>
            <a:r>
              <a:rPr spc="-10" dirty="0"/>
              <a:t>Every</a:t>
            </a:r>
            <a:r>
              <a:rPr spc="-225" dirty="0"/>
              <a:t> </a:t>
            </a:r>
            <a:r>
              <a:rPr spc="-40" dirty="0"/>
              <a:t>day.</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779317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5.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8.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41.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44.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4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0.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1.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5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5.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7F546-0615-4C84-845D-A5F182A522AA}"/>
              </a:ext>
            </a:extLst>
          </p:cNvPr>
          <p:cNvSpPr/>
          <p:nvPr/>
        </p:nvSpPr>
        <p:spPr>
          <a:xfrm>
            <a:off x="0" y="344645"/>
            <a:ext cx="12192000" cy="1020244"/>
          </a:xfrm>
          <a:prstGeom prst="rect">
            <a:avLst/>
          </a:prstGeom>
          <a:solidFill>
            <a:srgbClr val="79C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lumMod val="40000"/>
                  <a:lumOff val="60000"/>
                </a:schemeClr>
              </a:solidFill>
            </a:endParaRPr>
          </a:p>
        </p:txBody>
      </p:sp>
      <p:pic>
        <p:nvPicPr>
          <p:cNvPr id="4" name="Picture 3">
            <a:extLst>
              <a:ext uri="{FF2B5EF4-FFF2-40B4-BE49-F238E27FC236}">
                <a16:creationId xmlns:a16="http://schemas.microsoft.com/office/drawing/2014/main" id="{006C2396-D4F9-4565-9C9B-A1262585B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53" y="4907561"/>
            <a:ext cx="1846326" cy="1605796"/>
          </a:xfrm>
          <a:prstGeom prst="rect">
            <a:avLst/>
          </a:prstGeom>
        </p:spPr>
      </p:pic>
      <p:pic>
        <p:nvPicPr>
          <p:cNvPr id="5" name="Picture 4">
            <a:extLst>
              <a:ext uri="{FF2B5EF4-FFF2-40B4-BE49-F238E27FC236}">
                <a16:creationId xmlns:a16="http://schemas.microsoft.com/office/drawing/2014/main" id="{3A1C34DA-7F8F-4FB8-9242-DEF108A0E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668" y="84667"/>
            <a:ext cx="2810934" cy="2012654"/>
          </a:xfrm>
          <a:prstGeom prst="rect">
            <a:avLst/>
          </a:prstGeom>
        </p:spPr>
      </p:pic>
      <p:sp>
        <p:nvSpPr>
          <p:cNvPr id="8" name="Title 1">
            <a:extLst>
              <a:ext uri="{FF2B5EF4-FFF2-40B4-BE49-F238E27FC236}">
                <a16:creationId xmlns:a16="http://schemas.microsoft.com/office/drawing/2014/main" id="{2B07E333-8BB5-475F-BE6F-C8A84C1428AB}"/>
              </a:ext>
            </a:extLst>
          </p:cNvPr>
          <p:cNvSpPr>
            <a:spLocks noGrp="1"/>
          </p:cNvSpPr>
          <p:nvPr>
            <p:ph type="ctrTitle"/>
          </p:nvPr>
        </p:nvSpPr>
        <p:spPr>
          <a:xfrm>
            <a:off x="414617" y="1836372"/>
            <a:ext cx="11362765" cy="1437038"/>
          </a:xfrm>
        </p:spPr>
        <p:txBody>
          <a:bodyPr>
            <a:normAutofit fontScale="90000"/>
          </a:bodyPr>
          <a:lstStyle/>
          <a:p>
            <a:pPr algn="r"/>
            <a:r>
              <a:rPr lang="en-US" dirty="0">
                <a:solidFill>
                  <a:srgbClr val="0C4B6A"/>
                </a:solidFill>
                <a:latin typeface="+mn-lt"/>
              </a:rPr>
              <a:t>Amphitheater School District Reopening</a:t>
            </a:r>
          </a:p>
        </p:txBody>
      </p:sp>
      <p:sp>
        <p:nvSpPr>
          <p:cNvPr id="9" name="Subtitle 2">
            <a:extLst>
              <a:ext uri="{FF2B5EF4-FFF2-40B4-BE49-F238E27FC236}">
                <a16:creationId xmlns:a16="http://schemas.microsoft.com/office/drawing/2014/main" id="{B27B8FA3-AB71-4785-B128-7049820B63CC}"/>
              </a:ext>
            </a:extLst>
          </p:cNvPr>
          <p:cNvSpPr>
            <a:spLocks noGrp="1"/>
          </p:cNvSpPr>
          <p:nvPr>
            <p:ph type="subTitle" idx="1"/>
          </p:nvPr>
        </p:nvSpPr>
        <p:spPr>
          <a:xfrm>
            <a:off x="2160515" y="3273410"/>
            <a:ext cx="9616867" cy="1020244"/>
          </a:xfrm>
        </p:spPr>
        <p:txBody>
          <a:bodyPr>
            <a:normAutofit fontScale="92500" lnSpcReduction="10000"/>
          </a:bodyPr>
          <a:lstStyle/>
          <a:p>
            <a:pPr algn="r"/>
            <a:r>
              <a:rPr lang="en-US" sz="3200" dirty="0"/>
              <a:t>Special Governing Board Meeting</a:t>
            </a:r>
          </a:p>
          <a:p>
            <a:pPr algn="r"/>
            <a:r>
              <a:rPr lang="en-US" sz="3200" dirty="0"/>
              <a:t>September 15, 2020</a:t>
            </a:r>
          </a:p>
        </p:txBody>
      </p:sp>
    </p:spTree>
    <p:extLst>
      <p:ext uri="{BB962C8B-B14F-4D97-AF65-F5344CB8AC3E}">
        <p14:creationId xmlns:p14="http://schemas.microsoft.com/office/powerpoint/2010/main" val="207312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338" y="39751"/>
            <a:ext cx="6870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a:ea typeface="+mn-ea"/>
                <a:cs typeface="Calibri"/>
              </a:rPr>
              <a:t>9</a:t>
            </a:r>
            <a:r>
              <a:rPr kumimoji="0" sz="1200" b="0" i="0" u="none" strike="noStrike" kern="1200" cap="none" spc="5" normalizeH="0" baseline="0" noProof="0" dirty="0">
                <a:ln>
                  <a:noFill/>
                </a:ln>
                <a:solidFill>
                  <a:srgbClr val="FFFFFF"/>
                </a:solidFill>
                <a:effectLst/>
                <a:uLnTx/>
                <a:uFillTx/>
                <a:latin typeface="Calibri"/>
                <a:ea typeface="+mn-ea"/>
                <a:cs typeface="Calibri"/>
              </a:rPr>
              <a:t>/</a:t>
            </a:r>
            <a:r>
              <a:rPr kumimoji="0" sz="1200" b="0" i="0" u="none" strike="noStrike" kern="1200" cap="none" spc="0" normalizeH="0" baseline="0" noProof="0" dirty="0">
                <a:ln>
                  <a:noFill/>
                </a:ln>
                <a:solidFill>
                  <a:srgbClr val="FFFFFF"/>
                </a:solidFill>
                <a:effectLst/>
                <a:uLnTx/>
                <a:uFillTx/>
                <a:latin typeface="Calibri"/>
                <a:ea typeface="+mn-ea"/>
                <a:cs typeface="Calibri"/>
              </a:rPr>
              <a:t>1</a:t>
            </a:r>
            <a:r>
              <a:rPr kumimoji="0" sz="1200" b="0" i="0" u="none" strike="noStrike" kern="1200" cap="none" spc="5" normalizeH="0" baseline="0" noProof="0" dirty="0">
                <a:ln>
                  <a:noFill/>
                </a:ln>
                <a:solidFill>
                  <a:srgbClr val="FFFFFF"/>
                </a:solidFill>
                <a:effectLst/>
                <a:uLnTx/>
                <a:uFillTx/>
                <a:latin typeface="Calibri"/>
                <a:ea typeface="+mn-ea"/>
                <a:cs typeface="Calibri"/>
              </a:rPr>
              <a:t>4</a:t>
            </a:r>
            <a:r>
              <a:rPr kumimoji="0" sz="1200" b="0" i="0" u="none" strike="noStrike" kern="1200" cap="none" spc="0" normalizeH="0" baseline="0" noProof="0" dirty="0">
                <a:ln>
                  <a:noFill/>
                </a:ln>
                <a:solidFill>
                  <a:srgbClr val="FFFFFF"/>
                </a:solidFill>
                <a:effectLst/>
                <a:uLnTx/>
                <a:uFillTx/>
                <a:latin typeface="Calibri"/>
                <a:ea typeface="+mn-ea"/>
                <a:cs typeface="Calibri"/>
              </a:rPr>
              <a:t>/2</a:t>
            </a:r>
            <a:r>
              <a:rPr kumimoji="0" sz="1200" b="0" i="0" u="none" strike="noStrike" kern="1200" cap="none" spc="5" normalizeH="0" baseline="0" noProof="0" dirty="0">
                <a:ln>
                  <a:noFill/>
                </a:ln>
                <a:solidFill>
                  <a:srgbClr val="FFFFFF"/>
                </a:solidFill>
                <a:effectLst/>
                <a:uLnTx/>
                <a:uFillTx/>
                <a:latin typeface="Calibri"/>
                <a:ea typeface="+mn-ea"/>
                <a:cs typeface="Calibri"/>
              </a:rPr>
              <a:t>0</a:t>
            </a:r>
            <a:r>
              <a:rPr kumimoji="0" sz="1200" b="0" i="0" u="none" strike="noStrike" kern="1200" cap="none" spc="0" normalizeH="0" baseline="0" noProof="0" dirty="0">
                <a:ln>
                  <a:noFill/>
                </a:ln>
                <a:solidFill>
                  <a:srgbClr val="FFFFFF"/>
                </a:solidFill>
                <a:effectLst/>
                <a:uLnTx/>
                <a:uFillTx/>
                <a:latin typeface="Calibri"/>
                <a:ea typeface="+mn-ea"/>
                <a:cs typeface="Calibri"/>
              </a:rPr>
              <a:t>20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231140" y="344246"/>
            <a:ext cx="10287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a:ea typeface="+mn-ea"/>
                <a:cs typeface="Calibri"/>
              </a:rPr>
              <a:t>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139262" y="5836920"/>
            <a:ext cx="1397875" cy="859536"/>
          </a:xfrm>
          <a:prstGeom prst="rect">
            <a:avLst/>
          </a:prstGeom>
        </p:spPr>
      </p:pic>
      <p:sp>
        <p:nvSpPr>
          <p:cNvPr id="5" name="object 5"/>
          <p:cNvSpPr txBox="1"/>
          <p:nvPr/>
        </p:nvSpPr>
        <p:spPr>
          <a:xfrm>
            <a:off x="5578475" y="6419850"/>
            <a:ext cx="5348605" cy="228600"/>
          </a:xfrm>
          <a:prstGeom prst="rect">
            <a:avLst/>
          </a:prstGeom>
        </p:spPr>
        <p:txBody>
          <a:bodyPr vert="horz" wrap="square" lIns="0" tIns="0" rIns="0" bIns="0" rtlCol="0">
            <a:spAutoFit/>
          </a:bodyPr>
          <a:lstStyle/>
          <a:p>
            <a:pPr marL="0" marR="0" lvl="0" indent="0" algn="l" defTabSz="914400" rtl="0" eaLnBrk="1" fontAlgn="auto" latinLnBrk="0" hangingPunct="1">
              <a:lnSpc>
                <a:spcPts val="1710"/>
              </a:lnSpc>
              <a:spcBef>
                <a:spcPts val="0"/>
              </a:spcBef>
              <a:spcAft>
                <a:spcPts val="0"/>
              </a:spcAft>
              <a:buClrTx/>
              <a:buSzTx/>
              <a:buFontTx/>
              <a:buNone/>
              <a:tabLst/>
              <a:defRPr/>
            </a:pPr>
            <a:r>
              <a:rPr kumimoji="0" sz="1800" b="0" i="0" u="none" strike="noStrike" kern="1200" cap="none" spc="0" normalizeH="0" baseline="0" noProof="0" dirty="0">
                <a:ln>
                  <a:noFill/>
                </a:ln>
                <a:solidFill>
                  <a:srgbClr val="00B158"/>
                </a:solidFill>
                <a:effectLst/>
                <a:uLnTx/>
                <a:uFillTx/>
                <a:latin typeface="Calibri"/>
                <a:ea typeface="+mn-ea"/>
                <a:cs typeface="Calibri"/>
              </a:rPr>
              <a:t>A</a:t>
            </a:r>
            <a:r>
              <a:rPr kumimoji="0" sz="1800" b="0" i="0" u="none" strike="noStrike" kern="1200" cap="none" spc="-5" normalizeH="0" baseline="0" noProof="0" dirty="0">
                <a:ln>
                  <a:noFill/>
                </a:ln>
                <a:solidFill>
                  <a:srgbClr val="00B158"/>
                </a:solidFill>
                <a:effectLst/>
                <a:uLnTx/>
                <a:uFillTx/>
                <a:latin typeface="Calibri"/>
                <a:ea typeface="+mn-ea"/>
                <a:cs typeface="Calibri"/>
              </a:rPr>
              <a:t> </a:t>
            </a:r>
            <a:r>
              <a:rPr kumimoji="0" sz="1800" b="0" i="0" u="none" strike="noStrike" kern="1200" cap="none" spc="-10" normalizeH="0" baseline="0" noProof="0" dirty="0">
                <a:ln>
                  <a:noFill/>
                </a:ln>
                <a:solidFill>
                  <a:srgbClr val="00B158"/>
                </a:solidFill>
                <a:effectLst/>
                <a:uLnTx/>
                <a:uFillTx/>
                <a:latin typeface="Calibri"/>
                <a:ea typeface="+mn-ea"/>
                <a:cs typeface="Calibri"/>
              </a:rPr>
              <a:t>Healthy</a:t>
            </a:r>
            <a:r>
              <a:rPr kumimoji="0" sz="1800" b="0" i="0" u="none" strike="noStrike" kern="1200" cap="none" spc="5" normalizeH="0" baseline="0" noProof="0" dirty="0">
                <a:ln>
                  <a:noFill/>
                </a:ln>
                <a:solidFill>
                  <a:srgbClr val="00B158"/>
                </a:solidFill>
                <a:effectLst/>
                <a:uLnTx/>
                <a:uFillTx/>
                <a:latin typeface="Calibri"/>
                <a:ea typeface="+mn-ea"/>
                <a:cs typeface="Calibri"/>
              </a:rPr>
              <a:t> </a:t>
            </a:r>
            <a:r>
              <a:rPr kumimoji="0" sz="1800" b="0" i="0" u="none" strike="noStrike" kern="1200" cap="none" spc="-5" normalizeH="0" baseline="0" noProof="0" dirty="0">
                <a:ln>
                  <a:noFill/>
                </a:ln>
                <a:solidFill>
                  <a:srgbClr val="00B158"/>
                </a:solidFill>
                <a:effectLst/>
                <a:uLnTx/>
                <a:uFillTx/>
                <a:latin typeface="Calibri"/>
                <a:ea typeface="+mn-ea"/>
                <a:cs typeface="Calibri"/>
              </a:rPr>
              <a:t>Pima</a:t>
            </a:r>
            <a:r>
              <a:rPr kumimoji="0" sz="1800" b="0" i="0" u="none" strike="noStrike" kern="1200" cap="none" spc="5" normalizeH="0" baseline="0" noProof="0" dirty="0">
                <a:ln>
                  <a:noFill/>
                </a:ln>
                <a:solidFill>
                  <a:srgbClr val="00B158"/>
                </a:solidFill>
                <a:effectLst/>
                <a:uLnTx/>
                <a:uFillTx/>
                <a:latin typeface="Calibri"/>
                <a:ea typeface="+mn-ea"/>
                <a:cs typeface="Calibri"/>
              </a:rPr>
              <a:t> </a:t>
            </a:r>
            <a:r>
              <a:rPr kumimoji="0" sz="1800" b="0" i="0" u="none" strike="noStrike" kern="1200" cap="none" spc="-25" normalizeH="0" baseline="0" noProof="0" dirty="0">
                <a:ln>
                  <a:noFill/>
                </a:ln>
                <a:solidFill>
                  <a:srgbClr val="00B158"/>
                </a:solidFill>
                <a:effectLst/>
                <a:uLnTx/>
                <a:uFillTx/>
                <a:latin typeface="Calibri"/>
                <a:ea typeface="+mn-ea"/>
                <a:cs typeface="Calibri"/>
              </a:rPr>
              <a:t>County.</a:t>
            </a:r>
            <a:r>
              <a:rPr kumimoji="0" sz="1800" b="0" i="0" u="none" strike="noStrike" kern="1200" cap="none" spc="-10" normalizeH="0" baseline="0" noProof="0" dirty="0">
                <a:ln>
                  <a:noFill/>
                </a:ln>
                <a:solidFill>
                  <a:srgbClr val="00B158"/>
                </a:solidFill>
                <a:effectLst/>
                <a:uLnTx/>
                <a:uFillTx/>
                <a:latin typeface="Calibri"/>
                <a:ea typeface="+mn-ea"/>
                <a:cs typeface="Calibri"/>
              </a:rPr>
              <a:t> Every</a:t>
            </a:r>
            <a:r>
              <a:rPr kumimoji="0" sz="1800" b="0" i="0" u="none" strike="noStrike" kern="1200" cap="none" spc="-229" normalizeH="0" baseline="0" noProof="0" dirty="0">
                <a:ln>
                  <a:noFill/>
                </a:ln>
                <a:solidFill>
                  <a:srgbClr val="00B158"/>
                </a:solidFill>
                <a:effectLst/>
                <a:uLnTx/>
                <a:uFillTx/>
                <a:latin typeface="Calibri"/>
                <a:ea typeface="+mn-ea"/>
                <a:cs typeface="Calibri"/>
              </a:rPr>
              <a:t> </a:t>
            </a:r>
            <a:r>
              <a:rPr kumimoji="0" sz="1800" b="0" i="0" u="none" strike="noStrike" kern="1200" cap="none" spc="-5" normalizeH="0" baseline="0" noProof="0" dirty="0">
                <a:ln>
                  <a:noFill/>
                </a:ln>
                <a:solidFill>
                  <a:srgbClr val="00B158"/>
                </a:solidFill>
                <a:effectLst/>
                <a:uLnTx/>
                <a:uFillTx/>
                <a:latin typeface="Calibri"/>
                <a:ea typeface="+mn-ea"/>
                <a:cs typeface="Calibri"/>
              </a:rPr>
              <a:t>one. </a:t>
            </a:r>
            <a:r>
              <a:rPr kumimoji="0" sz="1800" b="0" i="0" u="none" strike="noStrike" kern="1200" cap="none" spc="10" normalizeH="0" baseline="0" noProof="0" dirty="0">
                <a:ln>
                  <a:noFill/>
                </a:ln>
                <a:solidFill>
                  <a:srgbClr val="00B158"/>
                </a:solidFill>
                <a:effectLst/>
                <a:uLnTx/>
                <a:uFillTx/>
                <a:latin typeface="Calibri"/>
                <a:ea typeface="+mn-ea"/>
                <a:cs typeface="Calibri"/>
              </a:rPr>
              <a:t>Everywhere.</a:t>
            </a:r>
            <a:r>
              <a:rPr kumimoji="0" sz="1800" b="0" i="0" u="none" strike="noStrike" kern="1200" cap="none" spc="-5" normalizeH="0" baseline="0" noProof="0" dirty="0">
                <a:ln>
                  <a:noFill/>
                </a:ln>
                <a:solidFill>
                  <a:srgbClr val="00B158"/>
                </a:solidFill>
                <a:effectLst/>
                <a:uLnTx/>
                <a:uFillTx/>
                <a:latin typeface="Calibri"/>
                <a:ea typeface="+mn-ea"/>
                <a:cs typeface="Calibri"/>
              </a:rPr>
              <a:t> </a:t>
            </a:r>
            <a:r>
              <a:rPr kumimoji="0" sz="1800" b="0" i="0" u="none" strike="noStrike" kern="1200" cap="none" spc="-10" normalizeH="0" baseline="0" noProof="0" dirty="0">
                <a:ln>
                  <a:noFill/>
                </a:ln>
                <a:solidFill>
                  <a:srgbClr val="00B158"/>
                </a:solidFill>
                <a:effectLst/>
                <a:uLnTx/>
                <a:uFillTx/>
                <a:latin typeface="Calibri"/>
                <a:ea typeface="+mn-ea"/>
                <a:cs typeface="Calibri"/>
              </a:rPr>
              <a:t>Every</a:t>
            </a:r>
            <a:r>
              <a:rPr kumimoji="0" sz="1800" b="0" i="0" u="none" strike="noStrike" kern="1200" cap="none" spc="-225" normalizeH="0" baseline="0" noProof="0" dirty="0">
                <a:ln>
                  <a:noFill/>
                </a:ln>
                <a:solidFill>
                  <a:srgbClr val="00B158"/>
                </a:solidFill>
                <a:effectLst/>
                <a:uLnTx/>
                <a:uFillTx/>
                <a:latin typeface="Calibri"/>
                <a:ea typeface="+mn-ea"/>
                <a:cs typeface="Calibri"/>
              </a:rPr>
              <a:t> </a:t>
            </a:r>
            <a:r>
              <a:rPr kumimoji="0" sz="1800" b="0" i="0" u="none" strike="noStrike" kern="1200" cap="none" spc="-40" normalizeH="0" baseline="0" noProof="0" dirty="0">
                <a:ln>
                  <a:noFill/>
                </a:ln>
                <a:solidFill>
                  <a:srgbClr val="00B158"/>
                </a:solidFill>
                <a:effectLst/>
                <a:uLnTx/>
                <a:uFillTx/>
                <a:latin typeface="Calibri"/>
                <a:ea typeface="+mn-ea"/>
                <a:cs typeface="Calibri"/>
              </a:rPr>
              <a:t>day.</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a:spLocks noGrp="1"/>
          </p:cNvSpPr>
          <p:nvPr>
            <p:ph type="title"/>
          </p:nvPr>
        </p:nvSpPr>
        <p:spPr>
          <a:xfrm>
            <a:off x="330809" y="823925"/>
            <a:ext cx="10449560" cy="697230"/>
          </a:xfrm>
          <a:prstGeom prst="rect">
            <a:avLst/>
          </a:prstGeom>
        </p:spPr>
        <p:txBody>
          <a:bodyPr vert="horz" wrap="square" lIns="0" tIns="13335" rIns="0" bIns="0" rtlCol="0">
            <a:spAutoFit/>
          </a:bodyPr>
          <a:lstStyle/>
          <a:p>
            <a:pPr marL="12700">
              <a:lnSpc>
                <a:spcPct val="100000"/>
              </a:lnSpc>
              <a:spcBef>
                <a:spcPts val="105"/>
              </a:spcBef>
            </a:pPr>
            <a:r>
              <a:rPr spc="-5" dirty="0"/>
              <a:t>PCHD </a:t>
            </a:r>
            <a:r>
              <a:rPr spc="-15" dirty="0"/>
              <a:t>Recommended </a:t>
            </a:r>
            <a:r>
              <a:rPr spc="-20" dirty="0"/>
              <a:t>Return to </a:t>
            </a:r>
            <a:r>
              <a:rPr dirty="0"/>
              <a:t>School</a:t>
            </a:r>
            <a:r>
              <a:rPr spc="25" dirty="0"/>
              <a:t> </a:t>
            </a:r>
            <a:r>
              <a:rPr spc="-10" dirty="0"/>
              <a:t>Criteria</a:t>
            </a:r>
          </a:p>
        </p:txBody>
      </p:sp>
      <p:grpSp>
        <p:nvGrpSpPr>
          <p:cNvPr id="7" name="object 7"/>
          <p:cNvGrpSpPr/>
          <p:nvPr/>
        </p:nvGrpSpPr>
        <p:grpSpPr>
          <a:xfrm>
            <a:off x="1784604" y="1563624"/>
            <a:ext cx="10358755" cy="5000625"/>
            <a:chOff x="1784604" y="1563624"/>
            <a:chExt cx="10358755" cy="5000625"/>
          </a:xfrm>
        </p:grpSpPr>
        <p:pic>
          <p:nvPicPr>
            <p:cNvPr id="8" name="object 8"/>
            <p:cNvPicPr/>
            <p:nvPr/>
          </p:nvPicPr>
          <p:blipFill>
            <a:blip r:embed="rId3" cstate="print"/>
            <a:stretch>
              <a:fillRect/>
            </a:stretch>
          </p:blipFill>
          <p:spPr>
            <a:xfrm>
              <a:off x="1799844" y="3131820"/>
              <a:ext cx="10343388" cy="3432047"/>
            </a:xfrm>
            <a:prstGeom prst="rect">
              <a:avLst/>
            </a:prstGeom>
          </p:spPr>
        </p:pic>
        <p:pic>
          <p:nvPicPr>
            <p:cNvPr id="9" name="object 9"/>
            <p:cNvPicPr/>
            <p:nvPr/>
          </p:nvPicPr>
          <p:blipFill>
            <a:blip r:embed="rId4" cstate="print"/>
            <a:stretch>
              <a:fillRect/>
            </a:stretch>
          </p:blipFill>
          <p:spPr>
            <a:xfrm>
              <a:off x="1784604" y="1563624"/>
              <a:ext cx="10358628" cy="1665731"/>
            </a:xfrm>
            <a:prstGeom prst="rect">
              <a:avLst/>
            </a:prstGeom>
          </p:spPr>
        </p:pic>
      </p:grpSp>
      <p:sp>
        <p:nvSpPr>
          <p:cNvPr id="10" name="object 10"/>
          <p:cNvSpPr txBox="1"/>
          <p:nvPr/>
        </p:nvSpPr>
        <p:spPr>
          <a:xfrm>
            <a:off x="1801748" y="1628648"/>
            <a:ext cx="278130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52768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1.	</a:t>
            </a:r>
            <a:r>
              <a:rPr kumimoji="0" sz="2800" b="0" i="0" u="none" strike="noStrike" kern="1200" cap="none" spc="-10" normalizeH="0" baseline="0" noProof="0" dirty="0">
                <a:ln>
                  <a:noFill/>
                </a:ln>
                <a:solidFill>
                  <a:prstClr val="black"/>
                </a:solidFill>
                <a:effectLst/>
                <a:uLnTx/>
                <a:uFillTx/>
                <a:latin typeface="Calibri"/>
                <a:ea typeface="+mn-ea"/>
                <a:cs typeface="Calibri"/>
              </a:rPr>
              <a:t>Disease</a:t>
            </a:r>
            <a:r>
              <a:rPr kumimoji="0" sz="2800" b="0" i="0" u="none" strike="noStrike" kern="1200" cap="none" spc="-5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Criteria</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1801748" y="3247389"/>
            <a:ext cx="450088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46926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2.	</a:t>
            </a:r>
            <a:r>
              <a:rPr kumimoji="0" sz="2800" b="0" i="0" u="none" strike="noStrike" kern="1200" cap="none" spc="-15" normalizeH="0" baseline="0" noProof="0" dirty="0">
                <a:ln>
                  <a:noFill/>
                </a:ln>
                <a:solidFill>
                  <a:prstClr val="black"/>
                </a:solidFill>
                <a:effectLst/>
                <a:uLnTx/>
                <a:uFillTx/>
                <a:latin typeface="Calibri"/>
                <a:ea typeface="+mn-ea"/>
                <a:cs typeface="Calibri"/>
              </a:rPr>
              <a:t>Healthcare </a:t>
            </a:r>
            <a:r>
              <a:rPr kumimoji="0" sz="2800" b="0" i="0" u="none" strike="noStrike" kern="1200" cap="none" spc="-5" normalizeH="0" baseline="0" noProof="0" dirty="0">
                <a:ln>
                  <a:noFill/>
                </a:ln>
                <a:solidFill>
                  <a:prstClr val="black"/>
                </a:solidFill>
                <a:effectLst/>
                <a:uLnTx/>
                <a:uFillTx/>
                <a:latin typeface="Calibri"/>
                <a:ea typeface="+mn-ea"/>
                <a:cs typeface="Calibri"/>
              </a:rPr>
              <a:t>Capacity</a:t>
            </a:r>
            <a:r>
              <a:rPr kumimoji="0" sz="2800" b="0" i="0" u="none" strike="noStrike" kern="1200" cap="none" spc="-10" normalizeH="0" baseline="0" noProof="0" dirty="0">
                <a:ln>
                  <a:noFill/>
                </a:ln>
                <a:solidFill>
                  <a:prstClr val="black"/>
                </a:solidFill>
                <a:effectLst/>
                <a:uLnTx/>
                <a:uFillTx/>
                <a:latin typeface="Calibri"/>
                <a:ea typeface="+mn-ea"/>
                <a:cs typeface="Calibri"/>
              </a:rPr>
              <a:t> Criteria</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1801748" y="4867783"/>
            <a:ext cx="483933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46926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3.	</a:t>
            </a:r>
            <a:r>
              <a:rPr kumimoji="0" sz="2800" b="0" i="0" u="none" strike="noStrike" kern="1200" cap="none" spc="-10" normalizeH="0" baseline="0" noProof="0" dirty="0">
                <a:ln>
                  <a:noFill/>
                </a:ln>
                <a:solidFill>
                  <a:prstClr val="black"/>
                </a:solidFill>
                <a:effectLst/>
                <a:uLnTx/>
                <a:uFillTx/>
                <a:latin typeface="Calibri"/>
                <a:ea typeface="+mn-ea"/>
                <a:cs typeface="Calibri"/>
              </a:rPr>
              <a:t>Public Health </a:t>
            </a:r>
            <a:r>
              <a:rPr kumimoji="0" sz="2800" b="0" i="0" u="none" strike="noStrike" kern="1200" cap="none" spc="-5" normalizeH="0" baseline="0" noProof="0" dirty="0">
                <a:ln>
                  <a:noFill/>
                </a:ln>
                <a:solidFill>
                  <a:prstClr val="black"/>
                </a:solidFill>
                <a:effectLst/>
                <a:uLnTx/>
                <a:uFillTx/>
                <a:latin typeface="Calibri"/>
                <a:ea typeface="+mn-ea"/>
                <a:cs typeface="Calibri"/>
              </a:rPr>
              <a:t>Capacity</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Criteria</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1038410" y="136475"/>
            <a:ext cx="978414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Where do things stand now?</a:t>
            </a:r>
          </a:p>
        </p:txBody>
      </p:sp>
      <p:sp>
        <p:nvSpPr>
          <p:cNvPr id="5" name="Content Placeholder 4">
            <a:extLst>
              <a:ext uri="{FF2B5EF4-FFF2-40B4-BE49-F238E27FC236}">
                <a16:creationId xmlns:a16="http://schemas.microsoft.com/office/drawing/2014/main" id="{2D993C42-8CF3-4B48-BF72-4256703539A2}"/>
              </a:ext>
            </a:extLst>
          </p:cNvPr>
          <p:cNvSpPr>
            <a:spLocks noGrp="1"/>
          </p:cNvSpPr>
          <p:nvPr>
            <p:ph idx="1"/>
          </p:nvPr>
        </p:nvSpPr>
        <p:spPr>
          <a:xfrm>
            <a:off x="1228164" y="1372835"/>
            <a:ext cx="10515600" cy="4897977"/>
          </a:xfrm>
        </p:spPr>
        <p:txBody>
          <a:bodyPr>
            <a:normAutofit/>
          </a:bodyPr>
          <a:lstStyle/>
          <a:p>
            <a:pPr marL="0" indent="0" algn="l">
              <a:buNone/>
            </a:pPr>
            <a:r>
              <a:rPr lang="en-US" b="1" i="0" dirty="0">
                <a:solidFill>
                  <a:srgbClr val="006699"/>
                </a:solidFill>
                <a:effectLst/>
                <a:latin typeface="MuseoSlab-100"/>
              </a:rPr>
              <a:t>PCHD Indicators Summary</a:t>
            </a:r>
            <a:endParaRPr lang="en-US" b="0" i="0" dirty="0">
              <a:solidFill>
                <a:srgbClr val="000000"/>
              </a:solidFill>
              <a:effectLst/>
              <a:latin typeface="Open Sans"/>
            </a:endParaRPr>
          </a:p>
          <a:p>
            <a:pPr algn="l" fontAlgn="ctr"/>
            <a:r>
              <a:rPr lang="en-US" b="0" i="0" dirty="0">
                <a:solidFill>
                  <a:srgbClr val="000000"/>
                </a:solidFill>
                <a:effectLst/>
                <a:latin typeface="Open Sans"/>
              </a:rPr>
              <a:t>1</a:t>
            </a:r>
          </a:p>
          <a:p>
            <a:pPr algn="l" fontAlgn="ctr"/>
            <a:r>
              <a:rPr lang="en-US" b="0" i="0" dirty="0">
                <a:solidFill>
                  <a:srgbClr val="000000"/>
                </a:solidFill>
                <a:effectLst/>
                <a:latin typeface="Open Sans"/>
              </a:rPr>
              <a:t>7</a:t>
            </a:r>
          </a:p>
          <a:p>
            <a:pPr algn="l" fontAlgn="ctr"/>
            <a:r>
              <a:rPr lang="en-US" dirty="0">
                <a:solidFill>
                  <a:srgbClr val="000000"/>
                </a:solidFill>
                <a:latin typeface="Open Sans"/>
              </a:rPr>
              <a:t>1</a:t>
            </a:r>
            <a:endParaRPr lang="en-US" b="0" i="0" dirty="0">
              <a:solidFill>
                <a:srgbClr val="000000"/>
              </a:solidFill>
              <a:effectLst/>
              <a:latin typeface="Open Sans"/>
            </a:endParaRPr>
          </a:p>
          <a:p>
            <a:pPr marL="0" indent="0" fontAlgn="ctr">
              <a:buNone/>
            </a:pPr>
            <a:r>
              <a:rPr lang="en-US" dirty="0">
                <a:solidFill>
                  <a:srgbClr val="000000"/>
                </a:solidFill>
                <a:latin typeface="Open Sans"/>
              </a:rPr>
              <a:t>Current metrics guide against reopening in any form presently.  Metrics are expected to improve, however, and support potential </a:t>
            </a:r>
            <a:r>
              <a:rPr lang="en-US" i="1" dirty="0">
                <a:solidFill>
                  <a:srgbClr val="000000"/>
                </a:solidFill>
                <a:latin typeface="Open Sans"/>
              </a:rPr>
              <a:t>hybrid openings </a:t>
            </a:r>
            <a:r>
              <a:rPr lang="en-US" dirty="0">
                <a:solidFill>
                  <a:srgbClr val="000000"/>
                </a:solidFill>
                <a:latin typeface="Open Sans"/>
              </a:rPr>
              <a:t>very soon.</a:t>
            </a:r>
          </a:p>
          <a:p>
            <a:pPr marL="0" indent="0" fontAlgn="ctr">
              <a:buNone/>
            </a:pPr>
            <a:endParaRPr lang="en-US" dirty="0">
              <a:solidFill>
                <a:srgbClr val="000000"/>
              </a:solidFill>
              <a:latin typeface="Open Sans"/>
            </a:endParaRPr>
          </a:p>
          <a:p>
            <a:pPr marL="0" indent="0" fontAlgn="ctr">
              <a:buNone/>
            </a:pPr>
            <a:r>
              <a:rPr lang="en-US" dirty="0">
                <a:solidFill>
                  <a:srgbClr val="000000"/>
                </a:solidFill>
                <a:latin typeface="Open Sans"/>
              </a:rPr>
              <a:t>When all indicators are green: full reopening is possible.</a:t>
            </a:r>
          </a:p>
          <a:p>
            <a:pPr marL="0" indent="0" algn="l" fontAlgn="ctr">
              <a:buNone/>
            </a:pPr>
            <a:endParaRPr lang="en-US" b="0" i="0" dirty="0">
              <a:solidFill>
                <a:srgbClr val="000000"/>
              </a:solidFill>
              <a:effectLst/>
              <a:latin typeface="Open Sans"/>
            </a:endParaRPr>
          </a:p>
          <a:p>
            <a:pPr marL="0" indent="0" algn="l" fontAlgn="ctr">
              <a:buNone/>
            </a:pPr>
            <a:endParaRPr lang="en-US" dirty="0">
              <a:solidFill>
                <a:srgbClr val="000000"/>
              </a:solidFill>
              <a:latin typeface="Open Sans"/>
            </a:endParaRPr>
          </a:p>
          <a:p>
            <a:endParaRPr lang="en-US" dirty="0"/>
          </a:p>
        </p:txBody>
      </p:sp>
      <p:sp>
        <p:nvSpPr>
          <p:cNvPr id="12" name="Rectangle 11">
            <a:extLst>
              <a:ext uri="{FF2B5EF4-FFF2-40B4-BE49-F238E27FC236}">
                <a16:creationId xmlns:a16="http://schemas.microsoft.com/office/drawing/2014/main" id="{F2ADE7C1-37BD-4128-B747-DCA909D196DF}"/>
              </a:ext>
            </a:extLst>
          </p:cNvPr>
          <p:cNvSpPr/>
          <p:nvPr/>
        </p:nvSpPr>
        <p:spPr>
          <a:xfrm>
            <a:off x="1840780" y="2017296"/>
            <a:ext cx="757517" cy="255960"/>
          </a:xfrm>
          <a:prstGeom prst="rec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954A409-BA9A-47FE-A081-E0CFF3656D6B}"/>
              </a:ext>
            </a:extLst>
          </p:cNvPr>
          <p:cNvSpPr/>
          <p:nvPr/>
        </p:nvSpPr>
        <p:spPr>
          <a:xfrm>
            <a:off x="1840780" y="3052304"/>
            <a:ext cx="757517" cy="25596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4099991-170A-498A-A864-253AFBEF3ED1}"/>
              </a:ext>
            </a:extLst>
          </p:cNvPr>
          <p:cNvSpPr/>
          <p:nvPr/>
        </p:nvSpPr>
        <p:spPr>
          <a:xfrm>
            <a:off x="1840779" y="2531707"/>
            <a:ext cx="757517" cy="2559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32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1038410" y="136475"/>
            <a:ext cx="978414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Full Reopening </a:t>
            </a:r>
          </a:p>
        </p:txBody>
      </p:sp>
      <p:sp>
        <p:nvSpPr>
          <p:cNvPr id="5" name="Content Placeholder 4">
            <a:extLst>
              <a:ext uri="{FF2B5EF4-FFF2-40B4-BE49-F238E27FC236}">
                <a16:creationId xmlns:a16="http://schemas.microsoft.com/office/drawing/2014/main" id="{2D993C42-8CF3-4B48-BF72-4256703539A2}"/>
              </a:ext>
            </a:extLst>
          </p:cNvPr>
          <p:cNvSpPr>
            <a:spLocks noGrp="1"/>
          </p:cNvSpPr>
          <p:nvPr>
            <p:ph idx="1"/>
          </p:nvPr>
        </p:nvSpPr>
        <p:spPr>
          <a:xfrm>
            <a:off x="1232647" y="1372834"/>
            <a:ext cx="10515600" cy="4897977"/>
          </a:xfrm>
        </p:spPr>
        <p:txBody>
          <a:bodyPr>
            <a:normAutofit/>
          </a:bodyPr>
          <a:lstStyle/>
          <a:p>
            <a:pPr fontAlgn="ctr"/>
            <a:r>
              <a:rPr lang="en-US" sz="2400" dirty="0">
                <a:solidFill>
                  <a:srgbClr val="000000"/>
                </a:solidFill>
                <a:latin typeface="Open Sans"/>
              </a:rPr>
              <a:t>This agenda item originally proposed a full reopening after </a:t>
            </a:r>
            <a:r>
              <a:rPr lang="en-US" sz="2400" dirty="0" err="1">
                <a:solidFill>
                  <a:srgbClr val="000000"/>
                </a:solidFill>
                <a:latin typeface="Open Sans"/>
              </a:rPr>
              <a:t>Amphi</a:t>
            </a:r>
            <a:r>
              <a:rPr lang="en-US" sz="2400" dirty="0">
                <a:solidFill>
                  <a:srgbClr val="000000"/>
                </a:solidFill>
                <a:latin typeface="Open Sans"/>
              </a:rPr>
              <a:t> Fall Break (Oct. 12) based upon a trajectory of improving metrics.  </a:t>
            </a:r>
          </a:p>
          <a:p>
            <a:pPr fontAlgn="ctr"/>
            <a:r>
              <a:rPr lang="en-US" sz="2400" dirty="0">
                <a:solidFill>
                  <a:srgbClr val="000000"/>
                </a:solidFill>
                <a:latin typeface="Open Sans"/>
              </a:rPr>
              <a:t>Recent local pandemic events have called the trajectory into question.</a:t>
            </a:r>
          </a:p>
          <a:p>
            <a:pPr fontAlgn="ctr"/>
            <a:r>
              <a:rPr lang="en-US" sz="2400" dirty="0">
                <a:solidFill>
                  <a:srgbClr val="000000"/>
                </a:solidFill>
                <a:latin typeface="Open Sans"/>
              </a:rPr>
              <a:t>PCHD advised yesterday that all metrics “going green” within the next few weeks will not happen; indeed, it appears that conditions will only support hybrid instruction for the entirety of October.</a:t>
            </a:r>
          </a:p>
          <a:p>
            <a:pPr fontAlgn="ctr"/>
            <a:r>
              <a:rPr lang="en-US" sz="2400" dirty="0">
                <a:solidFill>
                  <a:srgbClr val="000000"/>
                </a:solidFill>
                <a:latin typeface="Open Sans"/>
              </a:rPr>
              <a:t>Full in-person reopening on October 12 is not advised.  </a:t>
            </a:r>
          </a:p>
          <a:p>
            <a:pPr fontAlgn="ctr"/>
            <a:r>
              <a:rPr lang="en-US" sz="2400" dirty="0">
                <a:solidFill>
                  <a:srgbClr val="000000"/>
                </a:solidFill>
                <a:latin typeface="Open Sans"/>
              </a:rPr>
              <a:t>Parent and Staff surveys conducted to assess interests and potential participation demonstrated that most intend to attend reopened schools as soon as possible.</a:t>
            </a:r>
          </a:p>
          <a:p>
            <a:pPr marL="0" indent="0" fontAlgn="ctr">
              <a:buNone/>
            </a:pPr>
            <a:endParaRPr lang="en-US" dirty="0">
              <a:solidFill>
                <a:srgbClr val="000000"/>
              </a:solidFill>
              <a:latin typeface="Open Sans"/>
            </a:endParaRPr>
          </a:p>
          <a:p>
            <a:pPr fontAlgn="ctr"/>
            <a:endParaRPr lang="en-US" dirty="0">
              <a:solidFill>
                <a:srgbClr val="000000"/>
              </a:solidFill>
              <a:latin typeface="Open Sans"/>
            </a:endParaRPr>
          </a:p>
          <a:p>
            <a:pPr marL="0" indent="0" algn="l" fontAlgn="ctr">
              <a:buNone/>
            </a:pPr>
            <a:endParaRPr lang="en-US" b="0" i="0" dirty="0">
              <a:solidFill>
                <a:srgbClr val="000000"/>
              </a:solidFill>
              <a:effectLst/>
              <a:latin typeface="Open Sans"/>
            </a:endParaRPr>
          </a:p>
          <a:p>
            <a:pPr marL="0" indent="0" algn="l" fontAlgn="ctr">
              <a:buNone/>
            </a:pPr>
            <a:endParaRPr lang="en-US" dirty="0">
              <a:solidFill>
                <a:srgbClr val="000000"/>
              </a:solidFill>
              <a:latin typeface="Open Sans"/>
            </a:endParaRPr>
          </a:p>
          <a:p>
            <a:endParaRPr lang="en-US" dirty="0"/>
          </a:p>
        </p:txBody>
      </p:sp>
    </p:spTree>
    <p:extLst>
      <p:ext uri="{BB962C8B-B14F-4D97-AF65-F5344CB8AC3E}">
        <p14:creationId xmlns:p14="http://schemas.microsoft.com/office/powerpoint/2010/main" val="385343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B6D5C8-3E1B-4264-A15A-CB69916517DC}"/>
              </a:ext>
            </a:extLst>
          </p:cNvPr>
          <p:cNvSpPr txBox="1"/>
          <p:nvPr/>
        </p:nvSpPr>
        <p:spPr>
          <a:xfrm>
            <a:off x="336885" y="1994647"/>
            <a:ext cx="11150266" cy="3657600"/>
          </a:xfrm>
          <a:prstGeom prst="rect">
            <a:avLst/>
          </a:prstGeom>
          <a:noFill/>
        </p:spPr>
        <p:txBody>
          <a:bodyPr wrap="square" numCol="2" spcCol="182880" rtlCol="0">
            <a:no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seek </a:t>
            </a:r>
            <a:r>
              <a:rPr lang="en-US" sz="2800" dirty="0">
                <a:solidFill>
                  <a:prstClr val="black"/>
                </a:solidFill>
                <a:latin typeface="Calibri" panose="020F0502020204030204"/>
              </a:rPr>
              <a:t>feedback on mitigation efforts and plan components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Cleaning and Sanitation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PPE/Health and Safety</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Contact Limitations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Communication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Transportation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Food and Nutrition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Individualized feedback on learning model(s) choices in event of full reopening for in-person learning on October 12</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CA7DFC4-D705-4FCE-A364-B3C078445421}"/>
              </a:ext>
            </a:extLst>
          </p:cNvPr>
          <p:cNvSpPr/>
          <p:nvPr/>
        </p:nvSpPr>
        <p:spPr>
          <a:xfrm>
            <a:off x="336885" y="425946"/>
            <a:ext cx="11691818" cy="103091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97883BDB-E82C-4534-8798-F2FD2AA6F28E}"/>
              </a:ext>
            </a:extLst>
          </p:cNvPr>
          <p:cNvSpPr txBox="1">
            <a:spLocks/>
          </p:cNvSpPr>
          <p:nvPr/>
        </p:nvSpPr>
        <p:spPr>
          <a:xfrm>
            <a:off x="490888" y="459884"/>
            <a:ext cx="11444438"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j-ea"/>
                <a:cs typeface="+mj-cs"/>
              </a:rPr>
              <a:t>Recent Survey of Families and Staff</a:t>
            </a:r>
          </a:p>
        </p:txBody>
      </p:sp>
      <p:grpSp>
        <p:nvGrpSpPr>
          <p:cNvPr id="21" name="Group 20">
            <a:extLst>
              <a:ext uri="{FF2B5EF4-FFF2-40B4-BE49-F238E27FC236}">
                <a16:creationId xmlns:a16="http://schemas.microsoft.com/office/drawing/2014/main" id="{127ECC86-51FC-4B00-BE1B-D588C2C7D649}"/>
              </a:ext>
            </a:extLst>
          </p:cNvPr>
          <p:cNvGrpSpPr/>
          <p:nvPr/>
        </p:nvGrpSpPr>
        <p:grpSpPr>
          <a:xfrm>
            <a:off x="0" y="5894957"/>
            <a:ext cx="12192000" cy="1033724"/>
            <a:chOff x="0" y="-22223"/>
            <a:chExt cx="12192000" cy="1033724"/>
          </a:xfrm>
        </p:grpSpPr>
        <p:sp>
          <p:nvSpPr>
            <p:cNvPr id="23" name="Rectangle 22">
              <a:extLst>
                <a:ext uri="{FF2B5EF4-FFF2-40B4-BE49-F238E27FC236}">
                  <a16:creationId xmlns:a16="http://schemas.microsoft.com/office/drawing/2014/main" id="{77A04C00-DAA2-4577-A668-25A8A1EB42BD}"/>
                </a:ext>
              </a:extLst>
            </p:cNvPr>
            <p:cNvSpPr/>
            <p:nvPr/>
          </p:nvSpPr>
          <p:spPr>
            <a:xfrm>
              <a:off x="0" y="0"/>
              <a:ext cx="12192000" cy="96304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33D3EBD-C048-49B4-8772-CEBD6403EF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48751" y="114292"/>
              <a:ext cx="796570" cy="796570"/>
            </a:xfrm>
            <a:prstGeom prst="rect">
              <a:avLst/>
            </a:prstGeom>
          </p:spPr>
        </p:pic>
        <p:pic>
          <p:nvPicPr>
            <p:cNvPr id="27" name="Picture 26">
              <a:extLst>
                <a:ext uri="{FF2B5EF4-FFF2-40B4-BE49-F238E27FC236}">
                  <a16:creationId xmlns:a16="http://schemas.microsoft.com/office/drawing/2014/main" id="{4AECB2D5-FC7A-4459-94C6-F4F5123E01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2178" y="143951"/>
              <a:ext cx="800422" cy="800422"/>
            </a:xfrm>
            <a:prstGeom prst="rect">
              <a:avLst/>
            </a:prstGeom>
          </p:spPr>
        </p:pic>
        <p:pic>
          <p:nvPicPr>
            <p:cNvPr id="29" name="Picture 28">
              <a:extLst>
                <a:ext uri="{FF2B5EF4-FFF2-40B4-BE49-F238E27FC236}">
                  <a16:creationId xmlns:a16="http://schemas.microsoft.com/office/drawing/2014/main" id="{DBDB161A-A7C0-4A0D-B3B7-837EB61E04F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5773" y="132253"/>
              <a:ext cx="800422" cy="800422"/>
            </a:xfrm>
            <a:prstGeom prst="rect">
              <a:avLst/>
            </a:prstGeom>
          </p:spPr>
        </p:pic>
        <p:pic>
          <p:nvPicPr>
            <p:cNvPr id="31" name="Picture 30">
              <a:extLst>
                <a:ext uri="{FF2B5EF4-FFF2-40B4-BE49-F238E27FC236}">
                  <a16:creationId xmlns:a16="http://schemas.microsoft.com/office/drawing/2014/main" id="{3BD59686-6286-46B6-8EC4-E2758B2F1E9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50240" y="125497"/>
              <a:ext cx="796570" cy="796570"/>
            </a:xfrm>
            <a:prstGeom prst="rect">
              <a:avLst/>
            </a:prstGeom>
          </p:spPr>
        </p:pic>
        <p:pic>
          <p:nvPicPr>
            <p:cNvPr id="33" name="Picture 32">
              <a:extLst>
                <a:ext uri="{FF2B5EF4-FFF2-40B4-BE49-F238E27FC236}">
                  <a16:creationId xmlns:a16="http://schemas.microsoft.com/office/drawing/2014/main" id="{AF38B94D-9084-493A-A07C-05BD0BE43EA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35769" y="140957"/>
              <a:ext cx="806409" cy="806409"/>
            </a:xfrm>
            <a:prstGeom prst="rect">
              <a:avLst/>
            </a:prstGeom>
          </p:spPr>
        </p:pic>
        <p:pic>
          <p:nvPicPr>
            <p:cNvPr id="34" name="Picture 33">
              <a:extLst>
                <a:ext uri="{FF2B5EF4-FFF2-40B4-BE49-F238E27FC236}">
                  <a16:creationId xmlns:a16="http://schemas.microsoft.com/office/drawing/2014/main" id="{2F6653D1-19EA-4666-B48C-FA8F4EF20B0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36846" y="162621"/>
              <a:ext cx="800422" cy="800422"/>
            </a:xfrm>
            <a:prstGeom prst="rect">
              <a:avLst/>
            </a:prstGeom>
          </p:spPr>
        </p:pic>
        <p:pic>
          <p:nvPicPr>
            <p:cNvPr id="35" name="Picture 34">
              <a:extLst>
                <a:ext uri="{FF2B5EF4-FFF2-40B4-BE49-F238E27FC236}">
                  <a16:creationId xmlns:a16="http://schemas.microsoft.com/office/drawing/2014/main" id="{5BD17D8B-9CAA-4A15-8EC0-3317015A8A0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42204" y="128510"/>
              <a:ext cx="796570" cy="796570"/>
            </a:xfrm>
            <a:prstGeom prst="rect">
              <a:avLst/>
            </a:prstGeom>
          </p:spPr>
        </p:pic>
        <p:pic>
          <p:nvPicPr>
            <p:cNvPr id="36" name="Picture 35">
              <a:extLst>
                <a:ext uri="{FF2B5EF4-FFF2-40B4-BE49-F238E27FC236}">
                  <a16:creationId xmlns:a16="http://schemas.microsoft.com/office/drawing/2014/main" id="{D669940F-9A08-407E-8B01-0E96BCAB19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45309" y="125497"/>
              <a:ext cx="796570" cy="796570"/>
            </a:xfrm>
            <a:prstGeom prst="rect">
              <a:avLst/>
            </a:prstGeom>
          </p:spPr>
        </p:pic>
        <p:pic>
          <p:nvPicPr>
            <p:cNvPr id="37" name="Picture 36">
              <a:extLst>
                <a:ext uri="{FF2B5EF4-FFF2-40B4-BE49-F238E27FC236}">
                  <a16:creationId xmlns:a16="http://schemas.microsoft.com/office/drawing/2014/main" id="{02E77D8C-BF22-4927-BE75-087D3871381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516529" y="-22223"/>
              <a:ext cx="1443731" cy="1033724"/>
            </a:xfrm>
            <a:prstGeom prst="rect">
              <a:avLst/>
            </a:prstGeom>
          </p:spPr>
        </p:pic>
      </p:grpSp>
    </p:spTree>
    <p:extLst>
      <p:ext uri="{BB962C8B-B14F-4D97-AF65-F5344CB8AC3E}">
        <p14:creationId xmlns:p14="http://schemas.microsoft.com/office/powerpoint/2010/main" val="60553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7F546-0615-4C84-845D-A5F182A522AA}"/>
              </a:ext>
            </a:extLst>
          </p:cNvPr>
          <p:cNvSpPr/>
          <p:nvPr/>
        </p:nvSpPr>
        <p:spPr>
          <a:xfrm>
            <a:off x="0" y="344645"/>
            <a:ext cx="12192000" cy="1020244"/>
          </a:xfrm>
          <a:prstGeom prst="rect">
            <a:avLst/>
          </a:prstGeom>
          <a:solidFill>
            <a:srgbClr val="79C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06C2396-D4F9-4565-9C9B-A1262585B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53" y="4907561"/>
            <a:ext cx="1846326" cy="1605796"/>
          </a:xfrm>
          <a:prstGeom prst="rect">
            <a:avLst/>
          </a:prstGeom>
        </p:spPr>
      </p:pic>
      <p:pic>
        <p:nvPicPr>
          <p:cNvPr id="5" name="Picture 4">
            <a:extLst>
              <a:ext uri="{FF2B5EF4-FFF2-40B4-BE49-F238E27FC236}">
                <a16:creationId xmlns:a16="http://schemas.microsoft.com/office/drawing/2014/main" id="{3A1C34DA-7F8F-4FB8-9242-DEF108A0E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668" y="84667"/>
            <a:ext cx="2810934" cy="2012654"/>
          </a:xfrm>
          <a:prstGeom prst="rect">
            <a:avLst/>
          </a:prstGeom>
        </p:spPr>
      </p:pic>
      <p:sp>
        <p:nvSpPr>
          <p:cNvPr id="8" name="Title 1">
            <a:extLst>
              <a:ext uri="{FF2B5EF4-FFF2-40B4-BE49-F238E27FC236}">
                <a16:creationId xmlns:a16="http://schemas.microsoft.com/office/drawing/2014/main" id="{2B07E333-8BB5-475F-BE6F-C8A84C1428AB}"/>
              </a:ext>
            </a:extLst>
          </p:cNvPr>
          <p:cNvSpPr>
            <a:spLocks noGrp="1"/>
          </p:cNvSpPr>
          <p:nvPr>
            <p:ph type="ctrTitle"/>
          </p:nvPr>
        </p:nvSpPr>
        <p:spPr>
          <a:xfrm>
            <a:off x="752962" y="2480548"/>
            <a:ext cx="10758789" cy="1437038"/>
          </a:xfrm>
        </p:spPr>
        <p:txBody>
          <a:bodyPr>
            <a:normAutofit/>
          </a:bodyPr>
          <a:lstStyle/>
          <a:p>
            <a:r>
              <a:rPr lang="en-US" dirty="0">
                <a:solidFill>
                  <a:srgbClr val="0C4B6A"/>
                </a:solidFill>
                <a:latin typeface="+mn-lt"/>
              </a:rPr>
              <a:t>Family and Staff Surveys</a:t>
            </a:r>
          </a:p>
        </p:txBody>
      </p:sp>
      <p:sp>
        <p:nvSpPr>
          <p:cNvPr id="9" name="Subtitle 2">
            <a:extLst>
              <a:ext uri="{FF2B5EF4-FFF2-40B4-BE49-F238E27FC236}">
                <a16:creationId xmlns:a16="http://schemas.microsoft.com/office/drawing/2014/main" id="{B27B8FA3-AB71-4785-B128-7049820B63CC}"/>
              </a:ext>
            </a:extLst>
          </p:cNvPr>
          <p:cNvSpPr>
            <a:spLocks noGrp="1"/>
          </p:cNvSpPr>
          <p:nvPr>
            <p:ph type="subTitle" idx="1"/>
          </p:nvPr>
        </p:nvSpPr>
        <p:spPr>
          <a:xfrm>
            <a:off x="2575707" y="5401197"/>
            <a:ext cx="9144000" cy="618523"/>
          </a:xfrm>
        </p:spPr>
        <p:txBody>
          <a:bodyPr>
            <a:normAutofit fontScale="55000" lnSpcReduction="20000"/>
          </a:bodyPr>
          <a:lstStyle/>
          <a:p>
            <a:pPr algn="r"/>
            <a:r>
              <a:rPr lang="en-US" sz="3200" dirty="0"/>
              <a:t>Michelle Valenzuela</a:t>
            </a:r>
          </a:p>
          <a:p>
            <a:pPr algn="r"/>
            <a:r>
              <a:rPr lang="en-US" sz="3200" dirty="0"/>
              <a:t>Director of Communications</a:t>
            </a:r>
          </a:p>
          <a:p>
            <a:pPr algn="r"/>
            <a:endParaRPr lang="en-US" sz="3200" dirty="0"/>
          </a:p>
          <a:p>
            <a:pPr algn="r"/>
            <a:endParaRPr lang="en-US" sz="3200" dirty="0"/>
          </a:p>
        </p:txBody>
      </p:sp>
    </p:spTree>
    <p:extLst>
      <p:ext uri="{BB962C8B-B14F-4D97-AF65-F5344CB8AC3E}">
        <p14:creationId xmlns:p14="http://schemas.microsoft.com/office/powerpoint/2010/main" val="270712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1409"/>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1166262" y="723513"/>
            <a:ext cx="10144468"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Re-Opening Schools Surveys</a:t>
            </a:r>
          </a:p>
        </p:txBody>
      </p:sp>
      <p:sp>
        <p:nvSpPr>
          <p:cNvPr id="19" name="TextBox 18">
            <a:extLst>
              <a:ext uri="{FF2B5EF4-FFF2-40B4-BE49-F238E27FC236}">
                <a16:creationId xmlns:a16="http://schemas.microsoft.com/office/drawing/2014/main" id="{C91E9518-3EC0-4E83-B9B5-1DDBF273430D}"/>
              </a:ext>
            </a:extLst>
          </p:cNvPr>
          <p:cNvSpPr txBox="1"/>
          <p:nvPr/>
        </p:nvSpPr>
        <p:spPr>
          <a:xfrm>
            <a:off x="1166262" y="1808655"/>
            <a:ext cx="1005553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sent three surveys last week. Two were parent surveys—one for elementary school parents and one for middle and high school parents. The questions were the same, except for having content specific to school level. On the secondary survey, we added a question about extracurricular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4AA7823D-DDD5-4EF1-8FDC-DB881BBE6E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61216" y="5730244"/>
            <a:ext cx="1440258" cy="1031238"/>
          </a:xfrm>
          <a:prstGeom prst="rect">
            <a:avLst/>
          </a:prstGeom>
        </p:spPr>
      </p:pic>
      <p:sp>
        <p:nvSpPr>
          <p:cNvPr id="27" name="TextBox 26">
            <a:extLst>
              <a:ext uri="{FF2B5EF4-FFF2-40B4-BE49-F238E27FC236}">
                <a16:creationId xmlns:a16="http://schemas.microsoft.com/office/drawing/2014/main" id="{22954C26-4DA6-4EC4-A635-9F278B781920}"/>
              </a:ext>
            </a:extLst>
          </p:cNvPr>
          <p:cNvSpPr txBox="1"/>
          <p:nvPr/>
        </p:nvSpPr>
        <p:spPr>
          <a:xfrm>
            <a:off x="1157280" y="3527402"/>
            <a:ext cx="220442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1,780</a:t>
            </a:r>
          </a:p>
        </p:txBody>
      </p:sp>
      <p:sp>
        <p:nvSpPr>
          <p:cNvPr id="29" name="Arrow: Right 28">
            <a:extLst>
              <a:ext uri="{FF2B5EF4-FFF2-40B4-BE49-F238E27FC236}">
                <a16:creationId xmlns:a16="http://schemas.microsoft.com/office/drawing/2014/main" id="{2997F711-2E46-4D98-99C1-89C1692BBAB9}"/>
              </a:ext>
            </a:extLst>
          </p:cNvPr>
          <p:cNvSpPr/>
          <p:nvPr/>
        </p:nvSpPr>
        <p:spPr>
          <a:xfrm>
            <a:off x="2971197" y="3743191"/>
            <a:ext cx="598213" cy="471694"/>
          </a:xfrm>
          <a:prstGeom prst="rightArrow">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C4B6A"/>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6EAAABD-6942-4E40-868B-7A0338CD2DBD}"/>
              </a:ext>
            </a:extLst>
          </p:cNvPr>
          <p:cNvSpPr txBox="1"/>
          <p:nvPr/>
        </p:nvSpPr>
        <p:spPr>
          <a:xfrm>
            <a:off x="3711680" y="3527401"/>
            <a:ext cx="803016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Elementary Family Survey</a:t>
            </a:r>
          </a:p>
        </p:txBody>
      </p:sp>
      <p:sp>
        <p:nvSpPr>
          <p:cNvPr id="23" name="TextBox 22">
            <a:extLst>
              <a:ext uri="{FF2B5EF4-FFF2-40B4-BE49-F238E27FC236}">
                <a16:creationId xmlns:a16="http://schemas.microsoft.com/office/drawing/2014/main" id="{A6FC1A66-284C-44A4-BBB4-E9924E131C3B}"/>
              </a:ext>
            </a:extLst>
          </p:cNvPr>
          <p:cNvSpPr txBox="1"/>
          <p:nvPr/>
        </p:nvSpPr>
        <p:spPr>
          <a:xfrm>
            <a:off x="1180644" y="4407370"/>
            <a:ext cx="220442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2,483</a:t>
            </a:r>
          </a:p>
        </p:txBody>
      </p:sp>
      <p:sp>
        <p:nvSpPr>
          <p:cNvPr id="25" name="Arrow: Right 24">
            <a:extLst>
              <a:ext uri="{FF2B5EF4-FFF2-40B4-BE49-F238E27FC236}">
                <a16:creationId xmlns:a16="http://schemas.microsoft.com/office/drawing/2014/main" id="{E2E9756B-1D12-49AC-8209-87E5860B11A0}"/>
              </a:ext>
            </a:extLst>
          </p:cNvPr>
          <p:cNvSpPr/>
          <p:nvPr/>
        </p:nvSpPr>
        <p:spPr>
          <a:xfrm>
            <a:off x="2994561" y="4623159"/>
            <a:ext cx="598213" cy="471694"/>
          </a:xfrm>
          <a:prstGeom prst="rightArrow">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C4B6A"/>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D6C70B2C-1932-445F-9EA2-07D77B17E153}"/>
              </a:ext>
            </a:extLst>
          </p:cNvPr>
          <p:cNvSpPr txBox="1"/>
          <p:nvPr/>
        </p:nvSpPr>
        <p:spPr>
          <a:xfrm>
            <a:off x="3735044" y="4407369"/>
            <a:ext cx="803016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Secondary Family Survey</a:t>
            </a:r>
          </a:p>
        </p:txBody>
      </p:sp>
      <p:sp>
        <p:nvSpPr>
          <p:cNvPr id="34" name="TextBox 33">
            <a:extLst>
              <a:ext uri="{FF2B5EF4-FFF2-40B4-BE49-F238E27FC236}">
                <a16:creationId xmlns:a16="http://schemas.microsoft.com/office/drawing/2014/main" id="{ED6C35F0-B17A-45C2-A950-3EE06BE216EC}"/>
              </a:ext>
            </a:extLst>
          </p:cNvPr>
          <p:cNvSpPr txBox="1"/>
          <p:nvPr/>
        </p:nvSpPr>
        <p:spPr>
          <a:xfrm>
            <a:off x="1180644" y="5339787"/>
            <a:ext cx="220442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1,198</a:t>
            </a:r>
          </a:p>
        </p:txBody>
      </p:sp>
      <p:sp>
        <p:nvSpPr>
          <p:cNvPr id="35" name="Arrow: Right 34">
            <a:extLst>
              <a:ext uri="{FF2B5EF4-FFF2-40B4-BE49-F238E27FC236}">
                <a16:creationId xmlns:a16="http://schemas.microsoft.com/office/drawing/2014/main" id="{0A6A97D1-6142-4229-8240-B2985DE97738}"/>
              </a:ext>
            </a:extLst>
          </p:cNvPr>
          <p:cNvSpPr/>
          <p:nvPr/>
        </p:nvSpPr>
        <p:spPr>
          <a:xfrm>
            <a:off x="2994561" y="5555576"/>
            <a:ext cx="598213" cy="471694"/>
          </a:xfrm>
          <a:prstGeom prst="rightArrow">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C4B6A"/>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6A36F15-562C-41FA-9F6D-2D75C861AFEF}"/>
              </a:ext>
            </a:extLst>
          </p:cNvPr>
          <p:cNvSpPr txBox="1"/>
          <p:nvPr/>
        </p:nvSpPr>
        <p:spPr>
          <a:xfrm>
            <a:off x="3735044" y="5339786"/>
            <a:ext cx="803016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Employee Survey</a:t>
            </a:r>
          </a:p>
        </p:txBody>
      </p:sp>
    </p:spTree>
    <p:extLst>
      <p:ext uri="{BB962C8B-B14F-4D97-AF65-F5344CB8AC3E}">
        <p14:creationId xmlns:p14="http://schemas.microsoft.com/office/powerpoint/2010/main" val="173190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16BA8A-A055-46D2-81AD-8E5808410EAE}"/>
              </a:ext>
            </a:extLst>
          </p:cNvPr>
          <p:cNvSpPr txBox="1">
            <a:spLocks/>
          </p:cNvSpPr>
          <p:nvPr/>
        </p:nvSpPr>
        <p:spPr>
          <a:xfrm>
            <a:off x="1209039" y="351097"/>
            <a:ext cx="9270055"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C4B6A"/>
                </a:solidFill>
                <a:effectLst/>
                <a:uLnTx/>
                <a:uFillTx/>
                <a:latin typeface="Calibri" panose="020F0502020204030204"/>
                <a:ea typeface="+mj-ea"/>
                <a:cs typeface="+mj-cs"/>
              </a:rPr>
              <a:t>About the surveys</a:t>
            </a:r>
          </a:p>
        </p:txBody>
      </p:sp>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extBox 14">
            <a:extLst>
              <a:ext uri="{FF2B5EF4-FFF2-40B4-BE49-F238E27FC236}">
                <a16:creationId xmlns:a16="http://schemas.microsoft.com/office/drawing/2014/main" id="{D68B3419-A1DF-4D83-9436-66BCA1AB29BC}"/>
              </a:ext>
            </a:extLst>
          </p:cNvPr>
          <p:cNvSpPr txBox="1"/>
          <p:nvPr/>
        </p:nvSpPr>
        <p:spPr>
          <a:xfrm>
            <a:off x="1209039" y="1384830"/>
            <a:ext cx="10055530" cy="1108408"/>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Each survey contained information about mitigation measures the District plans to implement in several categories. The survey then asked participants to respond to a prompt. 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145B9BF-50B7-4F32-B4A1-5B824E3FDD64}"/>
              </a:ext>
            </a:extLst>
          </p:cNvPr>
          <p:cNvSpPr txBox="1"/>
          <p:nvPr/>
        </p:nvSpPr>
        <p:spPr>
          <a:xfrm>
            <a:off x="1209039" y="2624036"/>
            <a:ext cx="99093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review the Cleaning and Sanitation measures that will be in place for reopening in-person learning and then respond to the prompt below.</a:t>
            </a:r>
          </a:p>
        </p:txBody>
      </p:sp>
      <p:sp>
        <p:nvSpPr>
          <p:cNvPr id="3" name="TextBox 2">
            <a:extLst>
              <a:ext uri="{FF2B5EF4-FFF2-40B4-BE49-F238E27FC236}">
                <a16:creationId xmlns:a16="http://schemas.microsoft.com/office/drawing/2014/main" id="{B9462691-235E-496D-B45C-9C4AAD948721}"/>
              </a:ext>
            </a:extLst>
          </p:cNvPr>
          <p:cNvSpPr txBox="1"/>
          <p:nvPr/>
        </p:nvSpPr>
        <p:spPr>
          <a:xfrm>
            <a:off x="1166262" y="3280305"/>
            <a:ext cx="10732604" cy="2832259"/>
          </a:xfrm>
          <a:prstGeom prst="rect">
            <a:avLst/>
          </a:prstGeom>
          <a:noFill/>
        </p:spPr>
        <p:txBody>
          <a:bodyPr wrap="square" numCol="2" rtlCol="0">
            <a:no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desks and chairs will be cleaned after every class. Students may assist with the cleaning of their own desks. Teachers may spray, and students may wipe desks.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Hand sanitizer and/or soap and water will be available in every classroom.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Alcohol wipes will be available to sanitize computer keyboards and other devices.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Rooms will be ventilated to the extent possible.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Libraries and maker spaces will require hand-washing/sanitizing before entering.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Libraries will set aside returned items for the time period recommended by the CDC before handling.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COVID-19 Response Team has been formed that can respond to a suspected case of COVID-19 to provide deep sanitizing of necessary areas.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custodial staffing and grounds-keeping duties for added cleaning of facilities and playground equipment (touchpoints).</a:t>
            </a:r>
          </a:p>
        </p:txBody>
      </p:sp>
      <p:sp>
        <p:nvSpPr>
          <p:cNvPr id="4" name="TextBox 3">
            <a:extLst>
              <a:ext uri="{FF2B5EF4-FFF2-40B4-BE49-F238E27FC236}">
                <a16:creationId xmlns:a16="http://schemas.microsoft.com/office/drawing/2014/main" id="{EA60D6E4-0525-489F-B9C0-F240B8190373}"/>
              </a:ext>
            </a:extLst>
          </p:cNvPr>
          <p:cNvSpPr txBox="1"/>
          <p:nvPr/>
        </p:nvSpPr>
        <p:spPr>
          <a:xfrm>
            <a:off x="1209039" y="5365672"/>
            <a:ext cx="9352722" cy="1288628"/>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Prompt: I am satisfied with the Cleaning and Sanitizing measures described.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64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16BA8A-A055-46D2-81AD-8E5808410EAE}"/>
              </a:ext>
            </a:extLst>
          </p:cNvPr>
          <p:cNvSpPr txBox="1">
            <a:spLocks/>
          </p:cNvSpPr>
          <p:nvPr/>
        </p:nvSpPr>
        <p:spPr>
          <a:xfrm>
            <a:off x="1209039" y="660522"/>
            <a:ext cx="9270055"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C4B6A"/>
                </a:solidFill>
                <a:effectLst/>
                <a:uLnTx/>
                <a:uFillTx/>
                <a:latin typeface="Calibri" panose="020F0502020204030204"/>
                <a:ea typeface="+mj-ea"/>
                <a:cs typeface="+mj-cs"/>
              </a:rPr>
              <a:t>About the surveys</a:t>
            </a:r>
          </a:p>
        </p:txBody>
      </p:sp>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extBox 14">
            <a:extLst>
              <a:ext uri="{FF2B5EF4-FFF2-40B4-BE49-F238E27FC236}">
                <a16:creationId xmlns:a16="http://schemas.microsoft.com/office/drawing/2014/main" id="{D68B3419-A1DF-4D83-9436-66BCA1AB29BC}"/>
              </a:ext>
            </a:extLst>
          </p:cNvPr>
          <p:cNvSpPr txBox="1"/>
          <p:nvPr/>
        </p:nvSpPr>
        <p:spPr>
          <a:xfrm>
            <a:off x="1209039" y="1781258"/>
            <a:ext cx="10055530" cy="248282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the end of each survey, we asked a question about plans for the future. We asked parents about what type of learning model they expected to choose for their children, and we asked employees about their plans for their 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It’s important to note that these surveys were not anonymous and that the answers were non-binding for families and employees.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84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Cleaning and Sanitizing</a:t>
            </a:r>
          </a:p>
        </p:txBody>
      </p:sp>
      <p:sp>
        <p:nvSpPr>
          <p:cNvPr id="14" name="TextBox 13">
            <a:extLst>
              <a:ext uri="{FF2B5EF4-FFF2-40B4-BE49-F238E27FC236}">
                <a16:creationId xmlns:a16="http://schemas.microsoft.com/office/drawing/2014/main" id="{9AA1A68D-2215-462A-9013-94D2D51945D1}"/>
              </a:ext>
            </a:extLst>
          </p:cNvPr>
          <p:cNvSpPr txBox="1"/>
          <p:nvPr/>
        </p:nvSpPr>
        <p:spPr>
          <a:xfrm>
            <a:off x="6331203" y="1684500"/>
            <a:ext cx="5410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404777" y="1669410"/>
            <a:ext cx="541020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Elementary Families</a:t>
            </a:r>
          </a:p>
        </p:txBody>
      </p:sp>
      <p:pic>
        <p:nvPicPr>
          <p:cNvPr id="17" name="Picture 16">
            <a:extLst>
              <a:ext uri="{FF2B5EF4-FFF2-40B4-BE49-F238E27FC236}">
                <a16:creationId xmlns:a16="http://schemas.microsoft.com/office/drawing/2014/main" id="{D355A4D6-EFC5-4079-9A38-0C2273AD42E0}"/>
              </a:ext>
            </a:extLst>
          </p:cNvPr>
          <p:cNvPicPr>
            <a:picLocks noChangeAspect="1"/>
          </p:cNvPicPr>
          <p:nvPr/>
        </p:nvPicPr>
        <p:blipFill>
          <a:blip r:embed="rId3"/>
          <a:stretch>
            <a:fillRect/>
          </a:stretch>
        </p:blipFill>
        <p:spPr>
          <a:xfrm>
            <a:off x="6331203" y="2333625"/>
            <a:ext cx="5410200" cy="3562350"/>
          </a:xfrm>
          <a:prstGeom prst="rect">
            <a:avLst/>
          </a:prstGeom>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98FA91D9-B935-41D7-AB7B-E5D3F50CA4EA}"/>
              </a:ext>
            </a:extLst>
          </p:cNvPr>
          <p:cNvPicPr>
            <a:picLocks noChangeAspect="1"/>
          </p:cNvPicPr>
          <p:nvPr/>
        </p:nvPicPr>
        <p:blipFill rotWithShape="1">
          <a:blip r:embed="rId4"/>
          <a:srcRect l="3268" r="4712"/>
          <a:stretch/>
        </p:blipFill>
        <p:spPr>
          <a:xfrm>
            <a:off x="404778" y="2333625"/>
            <a:ext cx="5410201" cy="3562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563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Cleaning and Sanitizing</a:t>
            </a:r>
          </a:p>
        </p:txBody>
      </p:sp>
      <p:sp>
        <p:nvSpPr>
          <p:cNvPr id="40" name="TextBox 39">
            <a:extLst>
              <a:ext uri="{FF2B5EF4-FFF2-40B4-BE49-F238E27FC236}">
                <a16:creationId xmlns:a16="http://schemas.microsoft.com/office/drawing/2014/main" id="{790313B4-4A48-4FAD-A005-63E98CC04B62}"/>
              </a:ext>
            </a:extLst>
          </p:cNvPr>
          <p:cNvSpPr txBox="1"/>
          <p:nvPr/>
        </p:nvSpPr>
        <p:spPr>
          <a:xfrm>
            <a:off x="0" y="1671425"/>
            <a:ext cx="12192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pic>
        <p:nvPicPr>
          <p:cNvPr id="2" name="Picture 1">
            <a:extLst>
              <a:ext uri="{FF2B5EF4-FFF2-40B4-BE49-F238E27FC236}">
                <a16:creationId xmlns:a16="http://schemas.microsoft.com/office/drawing/2014/main" id="{D99AE3AA-52C5-467A-9D14-D87AD7C1CF8A}"/>
              </a:ext>
            </a:extLst>
          </p:cNvPr>
          <p:cNvPicPr>
            <a:picLocks noChangeAspect="1"/>
          </p:cNvPicPr>
          <p:nvPr/>
        </p:nvPicPr>
        <p:blipFill>
          <a:blip r:embed="rId3"/>
          <a:stretch>
            <a:fillRect/>
          </a:stretch>
        </p:blipFill>
        <p:spPr>
          <a:xfrm>
            <a:off x="2810929" y="2306498"/>
            <a:ext cx="6570141" cy="399491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3366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B6D5C8-3E1B-4264-A15A-CB69916517DC}"/>
              </a:ext>
            </a:extLst>
          </p:cNvPr>
          <p:cNvSpPr txBox="1"/>
          <p:nvPr/>
        </p:nvSpPr>
        <p:spPr>
          <a:xfrm>
            <a:off x="336885" y="1994647"/>
            <a:ext cx="11150266" cy="3657600"/>
          </a:xfrm>
          <a:prstGeom prst="rect">
            <a:avLst/>
          </a:prstGeom>
          <a:noFill/>
        </p:spPr>
        <p:txBody>
          <a:bodyPr wrap="square" numCol="2" spcCol="182880" rtlCol="0">
            <a:no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Once in a century event.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Unknowns and uncertainties abound and evolve.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Divergent, even competing opinions and data.</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Recent events having impact.</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needs for reopening of in-person school.</a:t>
            </a:r>
          </a:p>
          <a:p>
            <a:pPr marL="285750" lvl="0" indent="-285750">
              <a:spcAft>
                <a:spcPts val="600"/>
              </a:spcAft>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a:t>
            </a:r>
            <a:r>
              <a:rPr lang="en-US" dirty="0">
                <a:solidFill>
                  <a:prstClr val="black"/>
                </a:solidFill>
              </a:rPr>
              <a:t>concerns about health and safety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Staff desires to reopen schools for in-person learning.</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Staff concerns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about health and safety.</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Business and community </a:t>
            </a:r>
            <a:r>
              <a:rPr lang="en-US" dirty="0" err="1">
                <a:solidFill>
                  <a:prstClr val="black"/>
                </a:solidFill>
                <a:latin typeface="Calibri" panose="020F0502020204030204"/>
              </a:rPr>
              <a:t>needsfor</a:t>
            </a:r>
            <a:r>
              <a:rPr lang="en-US" dirty="0">
                <a:solidFill>
                  <a:prstClr val="black"/>
                </a:solidFill>
                <a:latin typeface="Calibri" panose="020F0502020204030204"/>
              </a:rPr>
              <a:t> reopening.</a:t>
            </a:r>
          </a:p>
          <a:p>
            <a:pPr marR="0" lvl="0" algn="l" defTabSz="457200" rtl="0" eaLnBrk="1" fontAlgn="auto" latinLnBrk="0" hangingPunct="1">
              <a:lnSpc>
                <a:spcPct val="100000"/>
              </a:lnSpc>
              <a:spcBef>
                <a:spcPts val="0"/>
              </a:spcBef>
              <a:spcAft>
                <a:spcPts val="600"/>
              </a:spcAft>
              <a:buClrTx/>
              <a:buSzTx/>
              <a:tabLst/>
              <a:defRPr/>
            </a:pPr>
            <a:endParaRPr lang="en-US"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Social-emotional impacts of closure and the pandemic generally on students, staff, and community.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Student </a:t>
            </a:r>
            <a:r>
              <a:rPr lang="en-US" dirty="0">
                <a:solidFill>
                  <a:prstClr val="black"/>
                </a:solidFill>
                <a:latin typeface="Calibri" panose="020F0502020204030204"/>
              </a:rPr>
              <a:t>desires to return to school, friends, activities.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Student worries about their futures and opportunities.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Digital access inequities – for students and staff.</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Food insecurities for students.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Traumatic experiences for students.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a:t>
            </a:r>
            <a:r>
              <a:rPr lang="en-US" dirty="0" err="1">
                <a:solidFill>
                  <a:prstClr val="black"/>
                </a:solidFill>
                <a:latin typeface="Calibri" panose="020F0502020204030204"/>
              </a:rPr>
              <a:t>trict</a:t>
            </a:r>
            <a:r>
              <a:rPr lang="en-US" dirty="0">
                <a:solidFill>
                  <a:prstClr val="black"/>
                </a:solidFill>
                <a:latin typeface="Calibri" panose="020F0502020204030204"/>
              </a:rPr>
              <a:t> funding at risk with decreased enrollment and attendance.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Staff losses and shortage generally.</a:t>
            </a:r>
          </a:p>
        </p:txBody>
      </p:sp>
      <p:sp>
        <p:nvSpPr>
          <p:cNvPr id="17" name="Rectangle 16">
            <a:extLst>
              <a:ext uri="{FF2B5EF4-FFF2-40B4-BE49-F238E27FC236}">
                <a16:creationId xmlns:a16="http://schemas.microsoft.com/office/drawing/2014/main" id="{1CA7DFC4-D705-4FCE-A364-B3C078445421}"/>
              </a:ext>
            </a:extLst>
          </p:cNvPr>
          <p:cNvSpPr/>
          <p:nvPr/>
        </p:nvSpPr>
        <p:spPr>
          <a:xfrm>
            <a:off x="336885" y="425946"/>
            <a:ext cx="11691818" cy="103091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97883BDB-E82C-4534-8798-F2FD2AA6F28E}"/>
              </a:ext>
            </a:extLst>
          </p:cNvPr>
          <p:cNvSpPr txBox="1">
            <a:spLocks/>
          </p:cNvSpPr>
          <p:nvPr/>
        </p:nvSpPr>
        <p:spPr>
          <a:xfrm>
            <a:off x="490888" y="459884"/>
            <a:ext cx="11444438"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j-ea"/>
                <a:cs typeface="+mj-cs"/>
              </a:rPr>
              <a:t>Meeting a complicated </a:t>
            </a:r>
            <a:r>
              <a:rPr lang="en-US" dirty="0">
                <a:solidFill>
                  <a:prstClr val="white"/>
                </a:solidFill>
                <a:latin typeface="Calibri" panose="020F0502020204030204"/>
              </a:rPr>
              <a:t>challenge</a:t>
            </a:r>
            <a:r>
              <a:rPr kumimoji="0" lang="en-US" sz="6000" b="0" i="0" u="none" strike="noStrike" kern="1200" cap="none" spc="0" normalizeH="0" baseline="0" noProof="0" dirty="0">
                <a:ln>
                  <a:noFill/>
                </a:ln>
                <a:solidFill>
                  <a:prstClr val="white"/>
                </a:solidFill>
                <a:effectLst/>
                <a:uLnTx/>
                <a:uFillTx/>
                <a:latin typeface="Calibri" panose="020F0502020204030204"/>
                <a:ea typeface="+mj-ea"/>
                <a:cs typeface="+mj-cs"/>
              </a:rPr>
              <a:t>  </a:t>
            </a:r>
          </a:p>
        </p:txBody>
      </p:sp>
      <p:grpSp>
        <p:nvGrpSpPr>
          <p:cNvPr id="21" name="Group 20">
            <a:extLst>
              <a:ext uri="{FF2B5EF4-FFF2-40B4-BE49-F238E27FC236}">
                <a16:creationId xmlns:a16="http://schemas.microsoft.com/office/drawing/2014/main" id="{127ECC86-51FC-4B00-BE1B-D588C2C7D649}"/>
              </a:ext>
            </a:extLst>
          </p:cNvPr>
          <p:cNvGrpSpPr/>
          <p:nvPr/>
        </p:nvGrpSpPr>
        <p:grpSpPr>
          <a:xfrm>
            <a:off x="0" y="5894957"/>
            <a:ext cx="12192000" cy="1033724"/>
            <a:chOff x="0" y="-22223"/>
            <a:chExt cx="12192000" cy="1033724"/>
          </a:xfrm>
        </p:grpSpPr>
        <p:sp>
          <p:nvSpPr>
            <p:cNvPr id="23" name="Rectangle 22">
              <a:extLst>
                <a:ext uri="{FF2B5EF4-FFF2-40B4-BE49-F238E27FC236}">
                  <a16:creationId xmlns:a16="http://schemas.microsoft.com/office/drawing/2014/main" id="{77A04C00-DAA2-4577-A668-25A8A1EB42BD}"/>
                </a:ext>
              </a:extLst>
            </p:cNvPr>
            <p:cNvSpPr/>
            <p:nvPr/>
          </p:nvSpPr>
          <p:spPr>
            <a:xfrm>
              <a:off x="0" y="0"/>
              <a:ext cx="12192000" cy="96304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33D3EBD-C048-49B4-8772-CEBD6403EF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48751" y="114292"/>
              <a:ext cx="796570" cy="796570"/>
            </a:xfrm>
            <a:prstGeom prst="rect">
              <a:avLst/>
            </a:prstGeom>
          </p:spPr>
        </p:pic>
        <p:pic>
          <p:nvPicPr>
            <p:cNvPr id="27" name="Picture 26">
              <a:extLst>
                <a:ext uri="{FF2B5EF4-FFF2-40B4-BE49-F238E27FC236}">
                  <a16:creationId xmlns:a16="http://schemas.microsoft.com/office/drawing/2014/main" id="{4AECB2D5-FC7A-4459-94C6-F4F5123E01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2178" y="143951"/>
              <a:ext cx="800422" cy="800422"/>
            </a:xfrm>
            <a:prstGeom prst="rect">
              <a:avLst/>
            </a:prstGeom>
          </p:spPr>
        </p:pic>
        <p:pic>
          <p:nvPicPr>
            <p:cNvPr id="29" name="Picture 28">
              <a:extLst>
                <a:ext uri="{FF2B5EF4-FFF2-40B4-BE49-F238E27FC236}">
                  <a16:creationId xmlns:a16="http://schemas.microsoft.com/office/drawing/2014/main" id="{DBDB161A-A7C0-4A0D-B3B7-837EB61E04F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5773" y="132253"/>
              <a:ext cx="800422" cy="800422"/>
            </a:xfrm>
            <a:prstGeom prst="rect">
              <a:avLst/>
            </a:prstGeom>
          </p:spPr>
        </p:pic>
        <p:pic>
          <p:nvPicPr>
            <p:cNvPr id="31" name="Picture 30">
              <a:extLst>
                <a:ext uri="{FF2B5EF4-FFF2-40B4-BE49-F238E27FC236}">
                  <a16:creationId xmlns:a16="http://schemas.microsoft.com/office/drawing/2014/main" id="{3BD59686-6286-46B6-8EC4-E2758B2F1E9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50240" y="125497"/>
              <a:ext cx="796570" cy="796570"/>
            </a:xfrm>
            <a:prstGeom prst="rect">
              <a:avLst/>
            </a:prstGeom>
          </p:spPr>
        </p:pic>
        <p:pic>
          <p:nvPicPr>
            <p:cNvPr id="33" name="Picture 32">
              <a:extLst>
                <a:ext uri="{FF2B5EF4-FFF2-40B4-BE49-F238E27FC236}">
                  <a16:creationId xmlns:a16="http://schemas.microsoft.com/office/drawing/2014/main" id="{AF38B94D-9084-493A-A07C-05BD0BE43EA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35769" y="140957"/>
              <a:ext cx="806409" cy="806409"/>
            </a:xfrm>
            <a:prstGeom prst="rect">
              <a:avLst/>
            </a:prstGeom>
          </p:spPr>
        </p:pic>
        <p:pic>
          <p:nvPicPr>
            <p:cNvPr id="34" name="Picture 33">
              <a:extLst>
                <a:ext uri="{FF2B5EF4-FFF2-40B4-BE49-F238E27FC236}">
                  <a16:creationId xmlns:a16="http://schemas.microsoft.com/office/drawing/2014/main" id="{2F6653D1-19EA-4666-B48C-FA8F4EF20B0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36846" y="162621"/>
              <a:ext cx="800422" cy="800422"/>
            </a:xfrm>
            <a:prstGeom prst="rect">
              <a:avLst/>
            </a:prstGeom>
          </p:spPr>
        </p:pic>
        <p:pic>
          <p:nvPicPr>
            <p:cNvPr id="35" name="Picture 34">
              <a:extLst>
                <a:ext uri="{FF2B5EF4-FFF2-40B4-BE49-F238E27FC236}">
                  <a16:creationId xmlns:a16="http://schemas.microsoft.com/office/drawing/2014/main" id="{5BD17D8B-9CAA-4A15-8EC0-3317015A8A0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42204" y="128510"/>
              <a:ext cx="796570" cy="796570"/>
            </a:xfrm>
            <a:prstGeom prst="rect">
              <a:avLst/>
            </a:prstGeom>
          </p:spPr>
        </p:pic>
        <p:pic>
          <p:nvPicPr>
            <p:cNvPr id="36" name="Picture 35">
              <a:extLst>
                <a:ext uri="{FF2B5EF4-FFF2-40B4-BE49-F238E27FC236}">
                  <a16:creationId xmlns:a16="http://schemas.microsoft.com/office/drawing/2014/main" id="{D669940F-9A08-407E-8B01-0E96BCAB19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45309" y="125497"/>
              <a:ext cx="796570" cy="796570"/>
            </a:xfrm>
            <a:prstGeom prst="rect">
              <a:avLst/>
            </a:prstGeom>
          </p:spPr>
        </p:pic>
        <p:pic>
          <p:nvPicPr>
            <p:cNvPr id="37" name="Picture 36">
              <a:extLst>
                <a:ext uri="{FF2B5EF4-FFF2-40B4-BE49-F238E27FC236}">
                  <a16:creationId xmlns:a16="http://schemas.microsoft.com/office/drawing/2014/main" id="{02E77D8C-BF22-4927-BE75-087D3871381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516529" y="-22223"/>
              <a:ext cx="1443731" cy="1033724"/>
            </a:xfrm>
            <a:prstGeom prst="rect">
              <a:avLst/>
            </a:prstGeom>
          </p:spPr>
        </p:pic>
      </p:grpSp>
    </p:spTree>
    <p:extLst>
      <p:ext uri="{BB962C8B-B14F-4D97-AF65-F5344CB8AC3E}">
        <p14:creationId xmlns:p14="http://schemas.microsoft.com/office/powerpoint/2010/main" val="500386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PPE/Health and Safety</a:t>
            </a:r>
          </a:p>
        </p:txBody>
      </p:sp>
      <p:sp>
        <p:nvSpPr>
          <p:cNvPr id="14" name="TextBox 13">
            <a:extLst>
              <a:ext uri="{FF2B5EF4-FFF2-40B4-BE49-F238E27FC236}">
                <a16:creationId xmlns:a16="http://schemas.microsoft.com/office/drawing/2014/main" id="{9AA1A68D-2215-462A-9013-94D2D51945D1}"/>
              </a:ext>
            </a:extLst>
          </p:cNvPr>
          <p:cNvSpPr txBox="1"/>
          <p:nvPr/>
        </p:nvSpPr>
        <p:spPr>
          <a:xfrm>
            <a:off x="6418387" y="1684500"/>
            <a:ext cx="523773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535880" y="1669410"/>
            <a:ext cx="54098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Elementary Families</a:t>
            </a:r>
          </a:p>
        </p:txBody>
      </p:sp>
      <p:pic>
        <p:nvPicPr>
          <p:cNvPr id="2" name="Picture 1">
            <a:extLst>
              <a:ext uri="{FF2B5EF4-FFF2-40B4-BE49-F238E27FC236}">
                <a16:creationId xmlns:a16="http://schemas.microsoft.com/office/drawing/2014/main" id="{7599F3BA-A629-4486-9957-903AD42AAA72}"/>
              </a:ext>
            </a:extLst>
          </p:cNvPr>
          <p:cNvPicPr>
            <a:picLocks noChangeAspect="1"/>
          </p:cNvPicPr>
          <p:nvPr/>
        </p:nvPicPr>
        <p:blipFill rotWithShape="1">
          <a:blip r:embed="rId3">
            <a:extLst>
              <a:ext uri="{28A0092B-C50C-407E-A947-70E740481C1C}">
                <a14:useLocalDpi xmlns:a14="http://schemas.microsoft.com/office/drawing/2010/main" val="0"/>
              </a:ext>
            </a:extLst>
          </a:blip>
          <a:srcRect l="4154" r="3347"/>
          <a:stretch/>
        </p:blipFill>
        <p:spPr>
          <a:xfrm>
            <a:off x="6418388" y="2463579"/>
            <a:ext cx="5237731" cy="3602456"/>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BE7F1E0F-DFEA-44CB-90B4-233B9ED2E59D}"/>
              </a:ext>
            </a:extLst>
          </p:cNvPr>
          <p:cNvPicPr>
            <a:picLocks noChangeAspect="1"/>
          </p:cNvPicPr>
          <p:nvPr/>
        </p:nvPicPr>
        <p:blipFill rotWithShape="1">
          <a:blip r:embed="rId4"/>
          <a:srcRect l="6834" r="3897" b="5152"/>
          <a:stretch/>
        </p:blipFill>
        <p:spPr>
          <a:xfrm>
            <a:off x="535881" y="2463580"/>
            <a:ext cx="5409814" cy="360245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80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0" y="225138"/>
            <a:ext cx="1219200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PPE/Health and Safety</a:t>
            </a:r>
          </a:p>
        </p:txBody>
      </p:sp>
      <p:pic>
        <p:nvPicPr>
          <p:cNvPr id="11" name="Picture 10">
            <a:extLst>
              <a:ext uri="{FF2B5EF4-FFF2-40B4-BE49-F238E27FC236}">
                <a16:creationId xmlns:a16="http://schemas.microsoft.com/office/drawing/2014/main" id="{B6D53A4C-F21D-4DE1-9DA1-3178A395644A}"/>
              </a:ext>
            </a:extLst>
          </p:cNvPr>
          <p:cNvPicPr>
            <a:picLocks noChangeAspect="1"/>
          </p:cNvPicPr>
          <p:nvPr/>
        </p:nvPicPr>
        <p:blipFill>
          <a:blip r:embed="rId3"/>
          <a:stretch>
            <a:fillRect/>
          </a:stretch>
        </p:blipFill>
        <p:spPr>
          <a:xfrm>
            <a:off x="0" y="0"/>
            <a:ext cx="839755" cy="6858000"/>
          </a:xfrm>
          <a:prstGeom prst="rect">
            <a:avLst/>
          </a:prstGeom>
        </p:spPr>
      </p:pic>
      <p:sp>
        <p:nvSpPr>
          <p:cNvPr id="6" name="TextBox 5">
            <a:extLst>
              <a:ext uri="{FF2B5EF4-FFF2-40B4-BE49-F238E27FC236}">
                <a16:creationId xmlns:a16="http://schemas.microsoft.com/office/drawing/2014/main" id="{694A8125-EE73-4C53-84B7-6500B56EB83C}"/>
              </a:ext>
            </a:extLst>
          </p:cNvPr>
          <p:cNvSpPr txBox="1"/>
          <p:nvPr/>
        </p:nvSpPr>
        <p:spPr>
          <a:xfrm>
            <a:off x="3525688" y="1671425"/>
            <a:ext cx="514062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pic>
        <p:nvPicPr>
          <p:cNvPr id="4" name="Picture 3">
            <a:extLst>
              <a:ext uri="{FF2B5EF4-FFF2-40B4-BE49-F238E27FC236}">
                <a16:creationId xmlns:a16="http://schemas.microsoft.com/office/drawing/2014/main" id="{19636B32-9189-44FB-AD3D-9506D1F68C85}"/>
              </a:ext>
            </a:extLst>
          </p:cNvPr>
          <p:cNvPicPr>
            <a:picLocks noChangeAspect="1"/>
          </p:cNvPicPr>
          <p:nvPr/>
        </p:nvPicPr>
        <p:blipFill rotWithShape="1">
          <a:blip r:embed="rId4"/>
          <a:srcRect l="5145"/>
          <a:stretch/>
        </p:blipFill>
        <p:spPr>
          <a:xfrm>
            <a:off x="3005810" y="2435293"/>
            <a:ext cx="6180379" cy="40207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25496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496122" y="502285"/>
            <a:ext cx="11260605"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Contact Limiting</a:t>
            </a:r>
          </a:p>
        </p:txBody>
      </p:sp>
      <p:sp>
        <p:nvSpPr>
          <p:cNvPr id="14" name="TextBox 13">
            <a:extLst>
              <a:ext uri="{FF2B5EF4-FFF2-40B4-BE49-F238E27FC236}">
                <a16:creationId xmlns:a16="http://schemas.microsoft.com/office/drawing/2014/main" id="{9AA1A68D-2215-462A-9013-94D2D51945D1}"/>
              </a:ext>
            </a:extLst>
          </p:cNvPr>
          <p:cNvSpPr txBox="1"/>
          <p:nvPr/>
        </p:nvSpPr>
        <p:spPr>
          <a:xfrm>
            <a:off x="6458361" y="1684500"/>
            <a:ext cx="529836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496122" y="1669410"/>
            <a:ext cx="559987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Elementary Families</a:t>
            </a:r>
          </a:p>
        </p:txBody>
      </p:sp>
      <p:pic>
        <p:nvPicPr>
          <p:cNvPr id="2" name="Picture 1">
            <a:extLst>
              <a:ext uri="{FF2B5EF4-FFF2-40B4-BE49-F238E27FC236}">
                <a16:creationId xmlns:a16="http://schemas.microsoft.com/office/drawing/2014/main" id="{4FA8DFC8-9331-46B0-A93C-6774EC48C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360" y="2335156"/>
            <a:ext cx="5298368" cy="3457575"/>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59864D2E-8199-4643-BD5E-828B6585C3D1}"/>
              </a:ext>
            </a:extLst>
          </p:cNvPr>
          <p:cNvPicPr>
            <a:picLocks noChangeAspect="1"/>
          </p:cNvPicPr>
          <p:nvPr/>
        </p:nvPicPr>
        <p:blipFill>
          <a:blip r:embed="rId4"/>
          <a:stretch>
            <a:fillRect/>
          </a:stretch>
        </p:blipFill>
        <p:spPr>
          <a:xfrm>
            <a:off x="496123" y="2335156"/>
            <a:ext cx="5599877" cy="345757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729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16BA8A-A055-46D2-81AD-8E5808410EAE}"/>
              </a:ext>
            </a:extLst>
          </p:cNvPr>
          <p:cNvSpPr txBox="1">
            <a:spLocks/>
          </p:cNvSpPr>
          <p:nvPr/>
        </p:nvSpPr>
        <p:spPr>
          <a:xfrm>
            <a:off x="-1" y="309621"/>
            <a:ext cx="1216137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Contact Limiting</a:t>
            </a:r>
          </a:p>
        </p:txBody>
      </p:sp>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7" name="TextBox 16">
            <a:extLst>
              <a:ext uri="{FF2B5EF4-FFF2-40B4-BE49-F238E27FC236}">
                <a16:creationId xmlns:a16="http://schemas.microsoft.com/office/drawing/2014/main" id="{461C3A92-7A8E-466A-A2DC-AFF5B6DE938D}"/>
              </a:ext>
            </a:extLst>
          </p:cNvPr>
          <p:cNvSpPr txBox="1"/>
          <p:nvPr/>
        </p:nvSpPr>
        <p:spPr>
          <a:xfrm>
            <a:off x="0" y="1422731"/>
            <a:ext cx="12192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pic>
        <p:nvPicPr>
          <p:cNvPr id="5" name="Picture 4">
            <a:extLst>
              <a:ext uri="{FF2B5EF4-FFF2-40B4-BE49-F238E27FC236}">
                <a16:creationId xmlns:a16="http://schemas.microsoft.com/office/drawing/2014/main" id="{53312309-632B-4F03-B2FD-B0E1DC1EF05E}"/>
              </a:ext>
            </a:extLst>
          </p:cNvPr>
          <p:cNvPicPr>
            <a:picLocks noChangeAspect="1"/>
          </p:cNvPicPr>
          <p:nvPr/>
        </p:nvPicPr>
        <p:blipFill>
          <a:blip r:embed="rId11"/>
          <a:stretch>
            <a:fillRect/>
          </a:stretch>
        </p:blipFill>
        <p:spPr>
          <a:xfrm>
            <a:off x="2830166" y="2109973"/>
            <a:ext cx="6531667" cy="443864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5870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Communication</a:t>
            </a:r>
          </a:p>
        </p:txBody>
      </p:sp>
      <p:sp>
        <p:nvSpPr>
          <p:cNvPr id="14" name="TextBox 13">
            <a:extLst>
              <a:ext uri="{FF2B5EF4-FFF2-40B4-BE49-F238E27FC236}">
                <a16:creationId xmlns:a16="http://schemas.microsoft.com/office/drawing/2014/main" id="{9AA1A68D-2215-462A-9013-94D2D51945D1}"/>
              </a:ext>
            </a:extLst>
          </p:cNvPr>
          <p:cNvSpPr txBox="1"/>
          <p:nvPr/>
        </p:nvSpPr>
        <p:spPr>
          <a:xfrm>
            <a:off x="6361043" y="1684500"/>
            <a:ext cx="54373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404777" y="1669410"/>
            <a:ext cx="542617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Elementary Families</a:t>
            </a:r>
          </a:p>
        </p:txBody>
      </p:sp>
      <p:pic>
        <p:nvPicPr>
          <p:cNvPr id="3" name="Picture 2">
            <a:extLst>
              <a:ext uri="{FF2B5EF4-FFF2-40B4-BE49-F238E27FC236}">
                <a16:creationId xmlns:a16="http://schemas.microsoft.com/office/drawing/2014/main" id="{8A4121A6-996C-48D5-974F-5C61B6356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43" y="2329275"/>
            <a:ext cx="5426178" cy="3503814"/>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45530C7A-474F-486D-9AA8-DF52C0EFD025}"/>
              </a:ext>
            </a:extLst>
          </p:cNvPr>
          <p:cNvPicPr>
            <a:picLocks noChangeAspect="1"/>
          </p:cNvPicPr>
          <p:nvPr/>
        </p:nvPicPr>
        <p:blipFill>
          <a:blip r:embed="rId4"/>
          <a:stretch>
            <a:fillRect/>
          </a:stretch>
        </p:blipFill>
        <p:spPr>
          <a:xfrm>
            <a:off x="404779" y="2346287"/>
            <a:ext cx="5426180" cy="343900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8745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16BA8A-A055-46D2-81AD-8E5808410EAE}"/>
              </a:ext>
            </a:extLst>
          </p:cNvPr>
          <p:cNvSpPr txBox="1">
            <a:spLocks/>
          </p:cNvSpPr>
          <p:nvPr/>
        </p:nvSpPr>
        <p:spPr>
          <a:xfrm>
            <a:off x="-1" y="309621"/>
            <a:ext cx="1216137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Communication</a:t>
            </a:r>
          </a:p>
        </p:txBody>
      </p:sp>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 name="Picture 3">
            <a:extLst>
              <a:ext uri="{FF2B5EF4-FFF2-40B4-BE49-F238E27FC236}">
                <a16:creationId xmlns:a16="http://schemas.microsoft.com/office/drawing/2014/main" id="{EFEC86AF-0F21-4C12-A62B-FF4E52D0BF57}"/>
              </a:ext>
            </a:extLst>
          </p:cNvPr>
          <p:cNvPicPr>
            <a:picLocks noChangeAspect="1"/>
          </p:cNvPicPr>
          <p:nvPr/>
        </p:nvPicPr>
        <p:blipFill rotWithShape="1">
          <a:blip r:embed="rId11"/>
          <a:srcRect t="2237" r="10862" b="5039"/>
          <a:stretch/>
        </p:blipFill>
        <p:spPr>
          <a:xfrm>
            <a:off x="3239216" y="2200820"/>
            <a:ext cx="6051498" cy="4268979"/>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DE21C4AA-6588-4D87-958E-44024995695F}"/>
              </a:ext>
            </a:extLst>
          </p:cNvPr>
          <p:cNvSpPr txBox="1"/>
          <p:nvPr/>
        </p:nvSpPr>
        <p:spPr>
          <a:xfrm>
            <a:off x="-1" y="1505910"/>
            <a:ext cx="1219200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spTree>
    <p:extLst>
      <p:ext uri="{BB962C8B-B14F-4D97-AF65-F5344CB8AC3E}">
        <p14:creationId xmlns:p14="http://schemas.microsoft.com/office/powerpoint/2010/main" val="537718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Transportation</a:t>
            </a:r>
          </a:p>
        </p:txBody>
      </p:sp>
      <p:sp>
        <p:nvSpPr>
          <p:cNvPr id="14" name="TextBox 13">
            <a:extLst>
              <a:ext uri="{FF2B5EF4-FFF2-40B4-BE49-F238E27FC236}">
                <a16:creationId xmlns:a16="http://schemas.microsoft.com/office/drawing/2014/main" id="{9AA1A68D-2215-462A-9013-94D2D51945D1}"/>
              </a:ext>
            </a:extLst>
          </p:cNvPr>
          <p:cNvSpPr txBox="1"/>
          <p:nvPr/>
        </p:nvSpPr>
        <p:spPr>
          <a:xfrm>
            <a:off x="6313438" y="1684500"/>
            <a:ext cx="546453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513661" y="1669410"/>
            <a:ext cx="53435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Elementary Families</a:t>
            </a:r>
          </a:p>
        </p:txBody>
      </p:sp>
      <p:pic>
        <p:nvPicPr>
          <p:cNvPr id="2" name="Picture 1">
            <a:extLst>
              <a:ext uri="{FF2B5EF4-FFF2-40B4-BE49-F238E27FC236}">
                <a16:creationId xmlns:a16="http://schemas.microsoft.com/office/drawing/2014/main" id="{D403AF2D-3FBD-48C8-8121-2942E8963687}"/>
              </a:ext>
            </a:extLst>
          </p:cNvPr>
          <p:cNvPicPr>
            <a:picLocks noChangeAspect="1"/>
          </p:cNvPicPr>
          <p:nvPr/>
        </p:nvPicPr>
        <p:blipFill>
          <a:blip r:embed="rId3"/>
          <a:stretch>
            <a:fillRect/>
          </a:stretch>
        </p:blipFill>
        <p:spPr>
          <a:xfrm>
            <a:off x="523461" y="2397815"/>
            <a:ext cx="5343525" cy="3486150"/>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3C2CCE2B-EB5E-4A70-BDD8-C057828A3A0D}"/>
              </a:ext>
            </a:extLst>
          </p:cNvPr>
          <p:cNvPicPr>
            <a:picLocks noChangeAspect="1"/>
          </p:cNvPicPr>
          <p:nvPr/>
        </p:nvPicPr>
        <p:blipFill rotWithShape="1">
          <a:blip r:embed="rId4">
            <a:extLst>
              <a:ext uri="{28A0092B-C50C-407E-A947-70E740481C1C}">
                <a14:useLocalDpi xmlns:a14="http://schemas.microsoft.com/office/drawing/2010/main" val="0"/>
              </a:ext>
            </a:extLst>
          </a:blip>
          <a:srcRect l="4361"/>
          <a:stretch/>
        </p:blipFill>
        <p:spPr>
          <a:xfrm>
            <a:off x="6313438" y="2397815"/>
            <a:ext cx="5464535" cy="34861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9919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16BA8A-A055-46D2-81AD-8E5808410EAE}"/>
              </a:ext>
            </a:extLst>
          </p:cNvPr>
          <p:cNvSpPr txBox="1">
            <a:spLocks/>
          </p:cNvSpPr>
          <p:nvPr/>
        </p:nvSpPr>
        <p:spPr>
          <a:xfrm>
            <a:off x="-2" y="309621"/>
            <a:ext cx="1219200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Transportation</a:t>
            </a:r>
          </a:p>
        </p:txBody>
      </p:sp>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6" name="TextBox 15">
            <a:extLst>
              <a:ext uri="{FF2B5EF4-FFF2-40B4-BE49-F238E27FC236}">
                <a16:creationId xmlns:a16="http://schemas.microsoft.com/office/drawing/2014/main" id="{277D2001-0D63-42FD-B65D-FB0D06580248}"/>
              </a:ext>
            </a:extLst>
          </p:cNvPr>
          <p:cNvSpPr txBox="1"/>
          <p:nvPr/>
        </p:nvSpPr>
        <p:spPr>
          <a:xfrm>
            <a:off x="0" y="1505910"/>
            <a:ext cx="121919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pic>
        <p:nvPicPr>
          <p:cNvPr id="4" name="Picture 3">
            <a:extLst>
              <a:ext uri="{FF2B5EF4-FFF2-40B4-BE49-F238E27FC236}">
                <a16:creationId xmlns:a16="http://schemas.microsoft.com/office/drawing/2014/main" id="{B5AD5ADA-2993-4692-871B-7DA98D0E6EBA}"/>
              </a:ext>
            </a:extLst>
          </p:cNvPr>
          <p:cNvPicPr>
            <a:picLocks noChangeAspect="1"/>
          </p:cNvPicPr>
          <p:nvPr/>
        </p:nvPicPr>
        <p:blipFill>
          <a:blip r:embed="rId11"/>
          <a:stretch>
            <a:fillRect/>
          </a:stretch>
        </p:blipFill>
        <p:spPr>
          <a:xfrm>
            <a:off x="2724365" y="2149915"/>
            <a:ext cx="6922173" cy="43984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0666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Food and Nutrition</a:t>
            </a:r>
          </a:p>
        </p:txBody>
      </p:sp>
      <p:sp>
        <p:nvSpPr>
          <p:cNvPr id="14" name="TextBox 13">
            <a:extLst>
              <a:ext uri="{FF2B5EF4-FFF2-40B4-BE49-F238E27FC236}">
                <a16:creationId xmlns:a16="http://schemas.microsoft.com/office/drawing/2014/main" id="{9AA1A68D-2215-462A-9013-94D2D51945D1}"/>
              </a:ext>
            </a:extLst>
          </p:cNvPr>
          <p:cNvSpPr txBox="1"/>
          <p:nvPr/>
        </p:nvSpPr>
        <p:spPr>
          <a:xfrm>
            <a:off x="6334814" y="1684500"/>
            <a:ext cx="542704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523462" y="1669410"/>
            <a:ext cx="53660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Elementary Families</a:t>
            </a:r>
          </a:p>
        </p:txBody>
      </p:sp>
      <p:pic>
        <p:nvPicPr>
          <p:cNvPr id="3" name="Picture 2">
            <a:extLst>
              <a:ext uri="{FF2B5EF4-FFF2-40B4-BE49-F238E27FC236}">
                <a16:creationId xmlns:a16="http://schemas.microsoft.com/office/drawing/2014/main" id="{8A4121A6-996C-48D5-974F-5C61B635699E}"/>
              </a:ext>
            </a:extLst>
          </p:cNvPr>
          <p:cNvPicPr>
            <a:picLocks noChangeAspect="1"/>
          </p:cNvPicPr>
          <p:nvPr/>
        </p:nvPicPr>
        <p:blipFill rotWithShape="1">
          <a:blip r:embed="rId3">
            <a:extLst>
              <a:ext uri="{28A0092B-C50C-407E-A947-70E740481C1C}">
                <a14:useLocalDpi xmlns:a14="http://schemas.microsoft.com/office/drawing/2010/main" val="0"/>
              </a:ext>
            </a:extLst>
          </a:blip>
          <a:srcRect l="3774" r="3885"/>
          <a:stretch/>
        </p:blipFill>
        <p:spPr>
          <a:xfrm>
            <a:off x="6428135" y="2384204"/>
            <a:ext cx="5333725" cy="3475150"/>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F2E57C98-01BB-4883-A926-A9663199BD98}"/>
              </a:ext>
            </a:extLst>
          </p:cNvPr>
          <p:cNvPicPr>
            <a:picLocks noChangeAspect="1"/>
          </p:cNvPicPr>
          <p:nvPr/>
        </p:nvPicPr>
        <p:blipFill>
          <a:blip r:embed="rId4"/>
          <a:stretch>
            <a:fillRect/>
          </a:stretch>
        </p:blipFill>
        <p:spPr>
          <a:xfrm>
            <a:off x="523462" y="2384204"/>
            <a:ext cx="5366024" cy="347267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4475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16BA8A-A055-46D2-81AD-8E5808410EAE}"/>
              </a:ext>
            </a:extLst>
          </p:cNvPr>
          <p:cNvSpPr txBox="1">
            <a:spLocks/>
          </p:cNvSpPr>
          <p:nvPr/>
        </p:nvSpPr>
        <p:spPr>
          <a:xfrm>
            <a:off x="-2" y="309621"/>
            <a:ext cx="1219200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Food and Nutrition</a:t>
            </a:r>
          </a:p>
        </p:txBody>
      </p:sp>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 name="Picture 3">
            <a:extLst>
              <a:ext uri="{FF2B5EF4-FFF2-40B4-BE49-F238E27FC236}">
                <a16:creationId xmlns:a16="http://schemas.microsoft.com/office/drawing/2014/main" id="{5259BEAD-BA5A-4099-9DEB-F8504D8BE55D}"/>
              </a:ext>
            </a:extLst>
          </p:cNvPr>
          <p:cNvPicPr>
            <a:picLocks noChangeAspect="1"/>
          </p:cNvPicPr>
          <p:nvPr/>
        </p:nvPicPr>
        <p:blipFill>
          <a:blip r:embed="rId11"/>
          <a:stretch>
            <a:fillRect/>
          </a:stretch>
        </p:blipFill>
        <p:spPr>
          <a:xfrm>
            <a:off x="2756398" y="2158073"/>
            <a:ext cx="6838230" cy="451789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B5FC093D-91C4-4DAB-AE94-2E30D209C8E4}"/>
              </a:ext>
            </a:extLst>
          </p:cNvPr>
          <p:cNvSpPr txBox="1"/>
          <p:nvPr/>
        </p:nvSpPr>
        <p:spPr>
          <a:xfrm>
            <a:off x="0" y="1505910"/>
            <a:ext cx="121919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spTree>
    <p:extLst>
      <p:ext uri="{BB962C8B-B14F-4D97-AF65-F5344CB8AC3E}">
        <p14:creationId xmlns:p14="http://schemas.microsoft.com/office/powerpoint/2010/main" val="140098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8EC4B1CC-0F8F-41FE-A57E-DE4CA61DE469}"/>
              </a:ext>
            </a:extLst>
          </p:cNvPr>
          <p:cNvSpPr txBox="1">
            <a:spLocks/>
          </p:cNvSpPr>
          <p:nvPr/>
        </p:nvSpPr>
        <p:spPr>
          <a:xfrm>
            <a:off x="2529409" y="3494017"/>
            <a:ext cx="3630706"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pic>
        <p:nvPicPr>
          <p:cNvPr id="21" name="Picture 20">
            <a:extLst>
              <a:ext uri="{FF2B5EF4-FFF2-40B4-BE49-F238E27FC236}">
                <a16:creationId xmlns:a16="http://schemas.microsoft.com/office/drawing/2014/main" id="{50919C3C-18BF-4690-BF1A-59BFFAC55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3402" y="252477"/>
            <a:ext cx="1779440" cy="1274094"/>
          </a:xfrm>
          <a:prstGeom prst="rect">
            <a:avLst/>
          </a:prstGeom>
        </p:spPr>
      </p:pic>
      <p:sp>
        <p:nvSpPr>
          <p:cNvPr id="3" name="Title 2">
            <a:extLst>
              <a:ext uri="{FF2B5EF4-FFF2-40B4-BE49-F238E27FC236}">
                <a16:creationId xmlns:a16="http://schemas.microsoft.com/office/drawing/2014/main" id="{CC2320A7-999E-4383-B9DC-B0E51539FD28}"/>
              </a:ext>
            </a:extLst>
          </p:cNvPr>
          <p:cNvSpPr>
            <a:spLocks noGrp="1"/>
          </p:cNvSpPr>
          <p:nvPr>
            <p:ph type="title"/>
          </p:nvPr>
        </p:nvSpPr>
        <p:spPr>
          <a:xfrm>
            <a:off x="351182" y="91703"/>
            <a:ext cx="10240617" cy="1325563"/>
          </a:xfrm>
        </p:spPr>
        <p:txBody>
          <a:bodyPr/>
          <a:lstStyle/>
          <a:p>
            <a:r>
              <a:rPr lang="en-US" dirty="0"/>
              <a:t>A Quick Review.</a:t>
            </a:r>
            <a:r>
              <a:rPr lang="en-US" sz="2400" dirty="0"/>
              <a:t>)</a:t>
            </a:r>
          </a:p>
        </p:txBody>
      </p:sp>
      <p:sp>
        <p:nvSpPr>
          <p:cNvPr id="6" name="Content Placeholder 5">
            <a:extLst>
              <a:ext uri="{FF2B5EF4-FFF2-40B4-BE49-F238E27FC236}">
                <a16:creationId xmlns:a16="http://schemas.microsoft.com/office/drawing/2014/main" id="{60D6A840-4078-43B9-AD80-EB800D916CE3}"/>
              </a:ext>
            </a:extLst>
          </p:cNvPr>
          <p:cNvSpPr>
            <a:spLocks noGrp="1"/>
          </p:cNvSpPr>
          <p:nvPr>
            <p:ph sz="half" idx="1"/>
          </p:nvPr>
        </p:nvSpPr>
        <p:spPr>
          <a:xfrm>
            <a:off x="838200" y="1680882"/>
            <a:ext cx="5181600" cy="4811991"/>
          </a:xfrm>
        </p:spPr>
        <p:txBody>
          <a:bodyPr>
            <a:normAutofit fontScale="92500" lnSpcReduction="20000"/>
          </a:bodyPr>
          <a:lstStyle/>
          <a:p>
            <a:r>
              <a:rPr lang="en-US" dirty="0"/>
              <a:t>March 13 (a Friday): We left for Spring Break, to return Monday, March 23.  </a:t>
            </a:r>
          </a:p>
          <a:p>
            <a:r>
              <a:rPr lang="en-US" dirty="0"/>
              <a:t>March 15 (Sunday):  Governor closes schools until March 27. </a:t>
            </a:r>
          </a:p>
          <a:p>
            <a:r>
              <a:rPr lang="en-US" dirty="0"/>
              <a:t>March 23-27:  Educational Enrichment Efforts begin.</a:t>
            </a:r>
          </a:p>
          <a:p>
            <a:r>
              <a:rPr lang="en-US" dirty="0"/>
              <a:t>March 27:  Legislation mandated rules and funding protections for schools</a:t>
            </a:r>
          </a:p>
          <a:p>
            <a:r>
              <a:rPr lang="en-US" dirty="0"/>
              <a:t>March 30:  Governor extends closure for rest of SY</a:t>
            </a:r>
          </a:p>
          <a:p>
            <a:r>
              <a:rPr lang="en-US" dirty="0"/>
              <a:t>March 30:  Online education begins.</a:t>
            </a:r>
          </a:p>
          <a:p>
            <a:endParaRPr lang="en-US" dirty="0"/>
          </a:p>
        </p:txBody>
      </p:sp>
      <p:sp>
        <p:nvSpPr>
          <p:cNvPr id="7" name="Content Placeholder 6">
            <a:extLst>
              <a:ext uri="{FF2B5EF4-FFF2-40B4-BE49-F238E27FC236}">
                <a16:creationId xmlns:a16="http://schemas.microsoft.com/office/drawing/2014/main" id="{FA5C8333-EE90-4511-9148-02B284193C12}"/>
              </a:ext>
            </a:extLst>
          </p:cNvPr>
          <p:cNvSpPr>
            <a:spLocks noGrp="1"/>
          </p:cNvSpPr>
          <p:nvPr>
            <p:ph sz="half" idx="2"/>
          </p:nvPr>
        </p:nvSpPr>
        <p:spPr>
          <a:xfrm>
            <a:off x="6172200" y="1680882"/>
            <a:ext cx="5181600" cy="4743771"/>
          </a:xfrm>
        </p:spPr>
        <p:txBody>
          <a:bodyPr>
            <a:normAutofit fontScale="92500" lnSpcReduction="20000"/>
          </a:bodyPr>
          <a:lstStyle/>
          <a:p>
            <a:r>
              <a:rPr lang="en-US" dirty="0"/>
              <a:t>In the ensuing weeks, fluidity of the situation grew.</a:t>
            </a:r>
          </a:p>
          <a:p>
            <a:r>
              <a:rPr lang="en-US" dirty="0"/>
              <a:t>May 4:  Formation of a Blue Ribbon Task Force on Reopening in this school year</a:t>
            </a:r>
          </a:p>
          <a:p>
            <a:pPr lvl="0"/>
            <a:r>
              <a:rPr lang="en-US" dirty="0"/>
              <a:t>Week of May 18:  The school year ends; School to start Aug. 6</a:t>
            </a:r>
          </a:p>
          <a:p>
            <a:pPr lvl="0"/>
            <a:r>
              <a:rPr lang="en-US" dirty="0">
                <a:solidFill>
                  <a:prstClr val="black"/>
                </a:solidFill>
              </a:rPr>
              <a:t>June 29:  Governor orders continuation of closure to Aug 17</a:t>
            </a:r>
          </a:p>
          <a:p>
            <a:pPr lvl="0"/>
            <a:r>
              <a:rPr lang="en-US" dirty="0">
                <a:solidFill>
                  <a:prstClr val="black"/>
                </a:solidFill>
              </a:rPr>
              <a:t>July 23: Governor directs that districts consider guidance from state and local health departments to determine how and when to reopen schools.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242135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Education Services</a:t>
            </a:r>
          </a:p>
        </p:txBody>
      </p:sp>
      <p:sp>
        <p:nvSpPr>
          <p:cNvPr id="14" name="TextBox 13">
            <a:extLst>
              <a:ext uri="{FF2B5EF4-FFF2-40B4-BE49-F238E27FC236}">
                <a16:creationId xmlns:a16="http://schemas.microsoft.com/office/drawing/2014/main" id="{9AA1A68D-2215-462A-9013-94D2D51945D1}"/>
              </a:ext>
            </a:extLst>
          </p:cNvPr>
          <p:cNvSpPr txBox="1"/>
          <p:nvPr/>
        </p:nvSpPr>
        <p:spPr>
          <a:xfrm>
            <a:off x="6334814" y="1684500"/>
            <a:ext cx="53337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404777" y="1669410"/>
            <a:ext cx="545240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Elementary Families</a:t>
            </a:r>
          </a:p>
        </p:txBody>
      </p:sp>
      <p:pic>
        <p:nvPicPr>
          <p:cNvPr id="3" name="Picture 2">
            <a:extLst>
              <a:ext uri="{FF2B5EF4-FFF2-40B4-BE49-F238E27FC236}">
                <a16:creationId xmlns:a16="http://schemas.microsoft.com/office/drawing/2014/main" id="{8A4121A6-996C-48D5-974F-5C61B6356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814" y="2497427"/>
            <a:ext cx="5333725" cy="3246230"/>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DF0F5000-121E-4F62-9761-190727B6FE4A}"/>
              </a:ext>
            </a:extLst>
          </p:cNvPr>
          <p:cNvPicPr>
            <a:picLocks noChangeAspect="1"/>
          </p:cNvPicPr>
          <p:nvPr/>
        </p:nvPicPr>
        <p:blipFill rotWithShape="1">
          <a:blip r:embed="rId4"/>
          <a:srcRect b="3130"/>
          <a:stretch/>
        </p:blipFill>
        <p:spPr>
          <a:xfrm>
            <a:off x="523462" y="2472843"/>
            <a:ext cx="5333725" cy="323141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3394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16BA8A-A055-46D2-81AD-8E5808410EAE}"/>
              </a:ext>
            </a:extLst>
          </p:cNvPr>
          <p:cNvSpPr txBox="1">
            <a:spLocks/>
          </p:cNvSpPr>
          <p:nvPr/>
        </p:nvSpPr>
        <p:spPr>
          <a:xfrm>
            <a:off x="-2" y="309621"/>
            <a:ext cx="1219200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Education Services</a:t>
            </a:r>
          </a:p>
        </p:txBody>
      </p:sp>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extBox 14">
            <a:extLst>
              <a:ext uri="{FF2B5EF4-FFF2-40B4-BE49-F238E27FC236}">
                <a16:creationId xmlns:a16="http://schemas.microsoft.com/office/drawing/2014/main" id="{EB9527DD-D8FC-4650-BF68-ADBD68D92E2F}"/>
              </a:ext>
            </a:extLst>
          </p:cNvPr>
          <p:cNvSpPr txBox="1"/>
          <p:nvPr/>
        </p:nvSpPr>
        <p:spPr>
          <a:xfrm>
            <a:off x="0" y="1505910"/>
            <a:ext cx="121919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pic>
        <p:nvPicPr>
          <p:cNvPr id="4" name="Picture 3">
            <a:extLst>
              <a:ext uri="{FF2B5EF4-FFF2-40B4-BE49-F238E27FC236}">
                <a16:creationId xmlns:a16="http://schemas.microsoft.com/office/drawing/2014/main" id="{24D8A7D5-C36E-4886-9DD7-A012CBBEBE4E}"/>
              </a:ext>
            </a:extLst>
          </p:cNvPr>
          <p:cNvPicPr>
            <a:picLocks noChangeAspect="1"/>
          </p:cNvPicPr>
          <p:nvPr/>
        </p:nvPicPr>
        <p:blipFill>
          <a:blip r:embed="rId11"/>
          <a:stretch>
            <a:fillRect/>
          </a:stretch>
        </p:blipFill>
        <p:spPr>
          <a:xfrm>
            <a:off x="2858951" y="2143659"/>
            <a:ext cx="6851786" cy="44047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88743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D7FF6A4-7438-4501-A62B-C50FA46F1143}"/>
              </a:ext>
            </a:extLst>
          </p:cNvPr>
          <p:cNvSpPr txBox="1">
            <a:spLocks/>
          </p:cNvSpPr>
          <p:nvPr/>
        </p:nvSpPr>
        <p:spPr>
          <a:xfrm>
            <a:off x="1519033" y="404042"/>
            <a:ext cx="962434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Extracurricular Activities</a:t>
            </a:r>
          </a:p>
        </p:txBody>
      </p:sp>
      <p:sp>
        <p:nvSpPr>
          <p:cNvPr id="14" name="TextBox 13">
            <a:extLst>
              <a:ext uri="{FF2B5EF4-FFF2-40B4-BE49-F238E27FC236}">
                <a16:creationId xmlns:a16="http://schemas.microsoft.com/office/drawing/2014/main" id="{9AA1A68D-2215-462A-9013-94D2D51945D1}"/>
              </a:ext>
            </a:extLst>
          </p:cNvPr>
          <p:cNvSpPr txBox="1"/>
          <p:nvPr/>
        </p:nvSpPr>
        <p:spPr>
          <a:xfrm>
            <a:off x="589995" y="1714268"/>
            <a:ext cx="489640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Secondary Families</a:t>
            </a:r>
          </a:p>
        </p:txBody>
      </p:sp>
      <p:sp>
        <p:nvSpPr>
          <p:cNvPr id="40" name="TextBox 39">
            <a:extLst>
              <a:ext uri="{FF2B5EF4-FFF2-40B4-BE49-F238E27FC236}">
                <a16:creationId xmlns:a16="http://schemas.microsoft.com/office/drawing/2014/main" id="{790313B4-4A48-4FAD-A005-63E98CC04B62}"/>
              </a:ext>
            </a:extLst>
          </p:cNvPr>
          <p:cNvSpPr txBox="1"/>
          <p:nvPr/>
        </p:nvSpPr>
        <p:spPr>
          <a:xfrm>
            <a:off x="6461381" y="1664572"/>
            <a:ext cx="494874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Employees</a:t>
            </a:r>
          </a:p>
        </p:txBody>
      </p:sp>
      <p:pic>
        <p:nvPicPr>
          <p:cNvPr id="3" name="Picture 2">
            <a:extLst>
              <a:ext uri="{FF2B5EF4-FFF2-40B4-BE49-F238E27FC236}">
                <a16:creationId xmlns:a16="http://schemas.microsoft.com/office/drawing/2014/main" id="{8A4121A6-996C-48D5-974F-5C61B635699E}"/>
              </a:ext>
            </a:extLst>
          </p:cNvPr>
          <p:cNvPicPr>
            <a:picLocks noChangeAspect="1"/>
          </p:cNvPicPr>
          <p:nvPr/>
        </p:nvPicPr>
        <p:blipFill rotWithShape="1">
          <a:blip r:embed="rId3">
            <a:extLst>
              <a:ext uri="{28A0092B-C50C-407E-A947-70E740481C1C}">
                <a14:useLocalDpi xmlns:a14="http://schemas.microsoft.com/office/drawing/2010/main" val="0"/>
              </a:ext>
            </a:extLst>
          </a:blip>
          <a:srcRect l="4456" r="7016" b="6251"/>
          <a:stretch/>
        </p:blipFill>
        <p:spPr>
          <a:xfrm>
            <a:off x="589995" y="2423723"/>
            <a:ext cx="4896403" cy="3166384"/>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9A043BA6-F3D3-42BC-9E5D-DCC434B84440}"/>
              </a:ext>
            </a:extLst>
          </p:cNvPr>
          <p:cNvPicPr>
            <a:picLocks noChangeAspect="1"/>
          </p:cNvPicPr>
          <p:nvPr/>
        </p:nvPicPr>
        <p:blipFill>
          <a:blip r:embed="rId4"/>
          <a:stretch>
            <a:fillRect/>
          </a:stretch>
        </p:blipFill>
        <p:spPr>
          <a:xfrm>
            <a:off x="6379407" y="2423723"/>
            <a:ext cx="5030716" cy="319437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14804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6" name="Rectangle 5">
            <a:extLst>
              <a:ext uri="{FF2B5EF4-FFF2-40B4-BE49-F238E27FC236}">
                <a16:creationId xmlns:a16="http://schemas.microsoft.com/office/drawing/2014/main" id="{72C5C1AB-B417-40F8-A191-517A3A582190}"/>
              </a:ext>
            </a:extLst>
          </p:cNvPr>
          <p:cNvSpPr/>
          <p:nvPr/>
        </p:nvSpPr>
        <p:spPr>
          <a:xfrm>
            <a:off x="1149626" y="1556739"/>
            <a:ext cx="1040958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 Please choose the option that best describes your plans for your children. This is for our information as we plan. Your answer will not impact your student's current learning option.</a:t>
            </a:r>
          </a:p>
        </p:txBody>
      </p:sp>
      <p:sp>
        <p:nvSpPr>
          <p:cNvPr id="19" name="Title 1">
            <a:extLst>
              <a:ext uri="{FF2B5EF4-FFF2-40B4-BE49-F238E27FC236}">
                <a16:creationId xmlns:a16="http://schemas.microsoft.com/office/drawing/2014/main" id="{D7A7F7D7-373B-494A-91E5-659E1AE3F534}"/>
              </a:ext>
            </a:extLst>
          </p:cNvPr>
          <p:cNvSpPr txBox="1">
            <a:spLocks/>
          </p:cNvSpPr>
          <p:nvPr/>
        </p:nvSpPr>
        <p:spPr>
          <a:xfrm>
            <a:off x="964095" y="501496"/>
            <a:ext cx="8269357"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Elementary Family Survey</a:t>
            </a:r>
          </a:p>
        </p:txBody>
      </p:sp>
      <p:pic>
        <p:nvPicPr>
          <p:cNvPr id="8" name="Picture 7">
            <a:extLst>
              <a:ext uri="{FF2B5EF4-FFF2-40B4-BE49-F238E27FC236}">
                <a16:creationId xmlns:a16="http://schemas.microsoft.com/office/drawing/2014/main" id="{B8FF8620-D48F-4952-9A6A-EB692D2570CF}"/>
              </a:ext>
            </a:extLst>
          </p:cNvPr>
          <p:cNvPicPr>
            <a:picLocks noChangeAspect="1"/>
          </p:cNvPicPr>
          <p:nvPr/>
        </p:nvPicPr>
        <p:blipFill>
          <a:blip r:embed="rId11"/>
          <a:stretch>
            <a:fillRect/>
          </a:stretch>
        </p:blipFill>
        <p:spPr>
          <a:xfrm>
            <a:off x="1149626" y="2849267"/>
            <a:ext cx="10409583" cy="3977645"/>
          </a:xfrm>
          <a:prstGeom prst="rect">
            <a:avLst/>
          </a:prstGeom>
        </p:spPr>
      </p:pic>
    </p:spTree>
    <p:extLst>
      <p:ext uri="{BB962C8B-B14F-4D97-AF65-F5344CB8AC3E}">
        <p14:creationId xmlns:p14="http://schemas.microsoft.com/office/powerpoint/2010/main" val="3790651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5" name="Picture 4">
            <a:extLst>
              <a:ext uri="{FF2B5EF4-FFF2-40B4-BE49-F238E27FC236}">
                <a16:creationId xmlns:a16="http://schemas.microsoft.com/office/drawing/2014/main" id="{BA186F1B-73BA-4D7F-8056-B443D1688F91}"/>
              </a:ext>
            </a:extLst>
          </p:cNvPr>
          <p:cNvPicPr>
            <a:picLocks noChangeAspect="1"/>
          </p:cNvPicPr>
          <p:nvPr/>
        </p:nvPicPr>
        <p:blipFill rotWithShape="1">
          <a:blip r:embed="rId11"/>
          <a:srcRect l="1509" r="1704"/>
          <a:stretch/>
        </p:blipFill>
        <p:spPr>
          <a:xfrm>
            <a:off x="1149626" y="2849267"/>
            <a:ext cx="10643553" cy="3894486"/>
          </a:xfrm>
          <a:prstGeom prst="rect">
            <a:avLst/>
          </a:prstGeom>
        </p:spPr>
      </p:pic>
      <p:sp>
        <p:nvSpPr>
          <p:cNvPr id="6" name="Rectangle 5">
            <a:extLst>
              <a:ext uri="{FF2B5EF4-FFF2-40B4-BE49-F238E27FC236}">
                <a16:creationId xmlns:a16="http://schemas.microsoft.com/office/drawing/2014/main" id="{72C5C1AB-B417-40F8-A191-517A3A582190}"/>
              </a:ext>
            </a:extLst>
          </p:cNvPr>
          <p:cNvSpPr/>
          <p:nvPr/>
        </p:nvSpPr>
        <p:spPr>
          <a:xfrm>
            <a:off x="1149626" y="1556739"/>
            <a:ext cx="1064355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 Please choose the option that best describes your plans for your children. This is for our information as we plan. Your answer will not impact your student's current learning option.</a:t>
            </a:r>
          </a:p>
        </p:txBody>
      </p:sp>
      <p:sp>
        <p:nvSpPr>
          <p:cNvPr id="19" name="Title 1">
            <a:extLst>
              <a:ext uri="{FF2B5EF4-FFF2-40B4-BE49-F238E27FC236}">
                <a16:creationId xmlns:a16="http://schemas.microsoft.com/office/drawing/2014/main" id="{D7A7F7D7-373B-494A-91E5-659E1AE3F534}"/>
              </a:ext>
            </a:extLst>
          </p:cNvPr>
          <p:cNvSpPr txBox="1">
            <a:spLocks/>
          </p:cNvSpPr>
          <p:nvPr/>
        </p:nvSpPr>
        <p:spPr>
          <a:xfrm>
            <a:off x="964095" y="501496"/>
            <a:ext cx="8269357"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Secondary Family Survey</a:t>
            </a:r>
          </a:p>
        </p:txBody>
      </p:sp>
    </p:spTree>
    <p:extLst>
      <p:ext uri="{BB962C8B-B14F-4D97-AF65-F5344CB8AC3E}">
        <p14:creationId xmlns:p14="http://schemas.microsoft.com/office/powerpoint/2010/main" val="154925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B44E7C5-9DBA-4347-B4AB-DF167346B048}"/>
              </a:ext>
            </a:extLst>
          </p:cNvPr>
          <p:cNvGrpSpPr/>
          <p:nvPr/>
        </p:nvGrpSpPr>
        <p:grpSpPr>
          <a:xfrm>
            <a:off x="0" y="0"/>
            <a:ext cx="843574" cy="6866468"/>
            <a:chOff x="0" y="-8468"/>
            <a:chExt cx="843574" cy="6866468"/>
          </a:xfrm>
        </p:grpSpPr>
        <p:sp>
          <p:nvSpPr>
            <p:cNvPr id="20" name="Rectangle 19">
              <a:extLst>
                <a:ext uri="{FF2B5EF4-FFF2-40B4-BE49-F238E27FC236}">
                  <a16:creationId xmlns:a16="http://schemas.microsoft.com/office/drawing/2014/main" id="{7E02978D-EF6C-4B21-86FA-34ED8431FA31}"/>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01645C0-540A-47B3-9E69-18B4624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4" name="Picture 23">
              <a:extLst>
                <a:ext uri="{FF2B5EF4-FFF2-40B4-BE49-F238E27FC236}">
                  <a16:creationId xmlns:a16="http://schemas.microsoft.com/office/drawing/2014/main" id="{633B2832-DB04-4C79-A0C5-4D875A6B6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6" name="Picture 25">
              <a:extLst>
                <a:ext uri="{FF2B5EF4-FFF2-40B4-BE49-F238E27FC236}">
                  <a16:creationId xmlns:a16="http://schemas.microsoft.com/office/drawing/2014/main" id="{569BA8EF-DB8C-43AD-B18A-88574B987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8" name="Picture 27">
              <a:extLst>
                <a:ext uri="{FF2B5EF4-FFF2-40B4-BE49-F238E27FC236}">
                  <a16:creationId xmlns:a16="http://schemas.microsoft.com/office/drawing/2014/main" id="{58837AC6-687D-466E-BC8F-42EBDD752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30" name="Picture 29">
              <a:extLst>
                <a:ext uri="{FF2B5EF4-FFF2-40B4-BE49-F238E27FC236}">
                  <a16:creationId xmlns:a16="http://schemas.microsoft.com/office/drawing/2014/main" id="{4D192176-3849-4998-94BD-8B08AD29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32" name="Picture 31">
              <a:extLst>
                <a:ext uri="{FF2B5EF4-FFF2-40B4-BE49-F238E27FC236}">
                  <a16:creationId xmlns:a16="http://schemas.microsoft.com/office/drawing/2014/main" id="{9ECCD63B-1A38-4DA5-ABDA-62A40927B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5" name="Picture 34">
              <a:extLst>
                <a:ext uri="{FF2B5EF4-FFF2-40B4-BE49-F238E27FC236}">
                  <a16:creationId xmlns:a16="http://schemas.microsoft.com/office/drawing/2014/main" id="{6A0F124A-15F6-4599-BBC7-BEE38318F8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6" name="Picture 35">
              <a:extLst>
                <a:ext uri="{FF2B5EF4-FFF2-40B4-BE49-F238E27FC236}">
                  <a16:creationId xmlns:a16="http://schemas.microsoft.com/office/drawing/2014/main" id="{813FEDED-7D5A-4485-BDC2-93E5FCE5AD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6" name="Rectangle 5">
            <a:extLst>
              <a:ext uri="{FF2B5EF4-FFF2-40B4-BE49-F238E27FC236}">
                <a16:creationId xmlns:a16="http://schemas.microsoft.com/office/drawing/2014/main" id="{72C5C1AB-B417-40F8-A191-517A3A582190}"/>
              </a:ext>
            </a:extLst>
          </p:cNvPr>
          <p:cNvSpPr/>
          <p:nvPr/>
        </p:nvSpPr>
        <p:spPr>
          <a:xfrm>
            <a:off x="1149626" y="1556739"/>
            <a:ext cx="1064355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 Please choose the option that best describes your plans for your children. This is for our information as we plan. Your answer will not impact your student's current learning option.</a:t>
            </a:r>
          </a:p>
        </p:txBody>
      </p:sp>
      <p:sp>
        <p:nvSpPr>
          <p:cNvPr id="19" name="Title 1">
            <a:extLst>
              <a:ext uri="{FF2B5EF4-FFF2-40B4-BE49-F238E27FC236}">
                <a16:creationId xmlns:a16="http://schemas.microsoft.com/office/drawing/2014/main" id="{D7A7F7D7-373B-494A-91E5-659E1AE3F534}"/>
              </a:ext>
            </a:extLst>
          </p:cNvPr>
          <p:cNvSpPr txBox="1">
            <a:spLocks/>
          </p:cNvSpPr>
          <p:nvPr/>
        </p:nvSpPr>
        <p:spPr>
          <a:xfrm>
            <a:off x="1162878" y="501496"/>
            <a:ext cx="10485783"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Employee Survey</a:t>
            </a:r>
          </a:p>
        </p:txBody>
      </p:sp>
      <p:pic>
        <p:nvPicPr>
          <p:cNvPr id="2" name="Picture 1">
            <a:extLst>
              <a:ext uri="{FF2B5EF4-FFF2-40B4-BE49-F238E27FC236}">
                <a16:creationId xmlns:a16="http://schemas.microsoft.com/office/drawing/2014/main" id="{B2C9BC55-1499-46D7-8AA4-A2362118DEFF}"/>
              </a:ext>
            </a:extLst>
          </p:cNvPr>
          <p:cNvPicPr>
            <a:picLocks noChangeAspect="1"/>
          </p:cNvPicPr>
          <p:nvPr/>
        </p:nvPicPr>
        <p:blipFill rotWithShape="1">
          <a:blip r:embed="rId11"/>
          <a:srcRect r="1282" b="9504"/>
          <a:stretch/>
        </p:blipFill>
        <p:spPr>
          <a:xfrm>
            <a:off x="1149626" y="2959131"/>
            <a:ext cx="10839529" cy="3397373"/>
          </a:xfrm>
          <a:prstGeom prst="rect">
            <a:avLst/>
          </a:prstGeom>
        </p:spPr>
      </p:pic>
    </p:spTree>
    <p:extLst>
      <p:ext uri="{BB962C8B-B14F-4D97-AF65-F5344CB8AC3E}">
        <p14:creationId xmlns:p14="http://schemas.microsoft.com/office/powerpoint/2010/main" val="3509040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1038410" y="136475"/>
            <a:ext cx="978414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4A82"/>
                </a:solidFill>
                <a:latin typeface="Calibri" panose="020F0502020204030204"/>
              </a:rPr>
              <a:t>How do we reopen?</a:t>
            </a: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sp>
        <p:nvSpPr>
          <p:cNvPr id="5" name="Content Placeholder 4">
            <a:extLst>
              <a:ext uri="{FF2B5EF4-FFF2-40B4-BE49-F238E27FC236}">
                <a16:creationId xmlns:a16="http://schemas.microsoft.com/office/drawing/2014/main" id="{2D993C42-8CF3-4B48-BF72-4256703539A2}"/>
              </a:ext>
            </a:extLst>
          </p:cNvPr>
          <p:cNvSpPr>
            <a:spLocks noGrp="1"/>
          </p:cNvSpPr>
          <p:nvPr>
            <p:ph idx="1"/>
          </p:nvPr>
        </p:nvSpPr>
        <p:spPr>
          <a:xfrm>
            <a:off x="1232647" y="1372835"/>
            <a:ext cx="10539496" cy="5106688"/>
          </a:xfrm>
        </p:spPr>
        <p:txBody>
          <a:bodyPr>
            <a:normAutofit/>
          </a:bodyPr>
          <a:lstStyle/>
          <a:p>
            <a:pPr fontAlgn="ctr"/>
            <a:r>
              <a:rPr lang="en-US" sz="2400" dirty="0">
                <a:solidFill>
                  <a:srgbClr val="000000"/>
                </a:solidFill>
                <a:latin typeface="Open Sans"/>
              </a:rPr>
              <a:t>Reopening is an absolute priority, but it must be done safely and in accordance with guidance from our public health systems.  </a:t>
            </a:r>
          </a:p>
          <a:p>
            <a:pPr fontAlgn="ctr"/>
            <a:r>
              <a:rPr lang="en-US" sz="2400" dirty="0">
                <a:solidFill>
                  <a:srgbClr val="000000"/>
                </a:solidFill>
                <a:latin typeface="Open Sans"/>
              </a:rPr>
              <a:t>A quarter of the school year has been conducted online, and a majority of our students and parents want to return to school as soon as possible.  </a:t>
            </a:r>
          </a:p>
          <a:p>
            <a:pPr fontAlgn="ctr"/>
            <a:r>
              <a:rPr lang="en-US" sz="2400" dirty="0">
                <a:solidFill>
                  <a:srgbClr val="000000"/>
                </a:solidFill>
                <a:latin typeface="Open Sans"/>
              </a:rPr>
              <a:t>We now know that full in-person reopening after </a:t>
            </a:r>
            <a:r>
              <a:rPr lang="en-US" sz="2400" dirty="0" err="1">
                <a:solidFill>
                  <a:srgbClr val="000000"/>
                </a:solidFill>
                <a:latin typeface="Open Sans"/>
              </a:rPr>
              <a:t>Amphi</a:t>
            </a:r>
            <a:r>
              <a:rPr lang="en-US" sz="2400" dirty="0">
                <a:solidFill>
                  <a:srgbClr val="000000"/>
                </a:solidFill>
                <a:latin typeface="Open Sans"/>
              </a:rPr>
              <a:t> Fall Break (Oct. 12) will not be possible.  </a:t>
            </a:r>
          </a:p>
          <a:p>
            <a:pPr fontAlgn="ctr"/>
            <a:r>
              <a:rPr lang="en-US" sz="2400" dirty="0">
                <a:solidFill>
                  <a:srgbClr val="000000"/>
                </a:solidFill>
                <a:latin typeface="Open Sans"/>
              </a:rPr>
              <a:t>Hybrid Model:  previously considered for the start of school but discounted at the time, because of health conditions which did not support its implementation and other factors.</a:t>
            </a:r>
          </a:p>
          <a:p>
            <a:pPr fontAlgn="ctr"/>
            <a:r>
              <a:rPr lang="en-US" sz="2400" dirty="0">
                <a:solidFill>
                  <a:srgbClr val="000000"/>
                </a:solidFill>
                <a:latin typeface="Open Sans"/>
              </a:rPr>
              <a:t>The learning needs of our children must be the primary consideration so long as the safety of all can be assured.</a:t>
            </a:r>
          </a:p>
          <a:p>
            <a:pPr fontAlgn="ctr"/>
            <a:r>
              <a:rPr lang="en-US" sz="2400" dirty="0">
                <a:solidFill>
                  <a:srgbClr val="000000"/>
                </a:solidFill>
                <a:latin typeface="Open Sans"/>
              </a:rPr>
              <a:t>A hybrid model, while not perfect, can strike the balance.</a:t>
            </a:r>
          </a:p>
          <a:p>
            <a:pPr marL="0" indent="0" fontAlgn="ctr">
              <a:buNone/>
            </a:pPr>
            <a:endParaRPr lang="en-US" dirty="0">
              <a:solidFill>
                <a:srgbClr val="000000"/>
              </a:solidFill>
              <a:latin typeface="Open Sans"/>
            </a:endParaRPr>
          </a:p>
          <a:p>
            <a:pPr fontAlgn="ctr"/>
            <a:endParaRPr lang="en-US" dirty="0">
              <a:solidFill>
                <a:srgbClr val="000000"/>
              </a:solidFill>
              <a:latin typeface="Open Sans"/>
            </a:endParaRPr>
          </a:p>
          <a:p>
            <a:pPr marL="0" indent="0" algn="l" fontAlgn="ctr">
              <a:buNone/>
            </a:pPr>
            <a:endParaRPr lang="en-US" b="0" i="0" dirty="0">
              <a:solidFill>
                <a:srgbClr val="000000"/>
              </a:solidFill>
              <a:effectLst/>
              <a:latin typeface="Open Sans"/>
            </a:endParaRPr>
          </a:p>
          <a:p>
            <a:pPr marL="0" indent="0" algn="l" fontAlgn="ctr">
              <a:buNone/>
            </a:pPr>
            <a:endParaRPr lang="en-US" dirty="0">
              <a:solidFill>
                <a:srgbClr val="000000"/>
              </a:solidFill>
              <a:latin typeface="Open Sans"/>
            </a:endParaRPr>
          </a:p>
          <a:p>
            <a:endParaRPr lang="en-US" dirty="0"/>
          </a:p>
        </p:txBody>
      </p:sp>
    </p:spTree>
    <p:extLst>
      <p:ext uri="{BB962C8B-B14F-4D97-AF65-F5344CB8AC3E}">
        <p14:creationId xmlns:p14="http://schemas.microsoft.com/office/powerpoint/2010/main" val="1157380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3" name="Picture 2">
            <a:extLst>
              <a:ext uri="{FF2B5EF4-FFF2-40B4-BE49-F238E27FC236}">
                <a16:creationId xmlns:a16="http://schemas.microsoft.com/office/drawing/2014/main" id="{8DE2C6D9-DA44-4771-AF6B-65A87423CC51}"/>
              </a:ext>
            </a:extLst>
          </p:cNvPr>
          <p:cNvPicPr>
            <a:picLocks noChangeAspect="1"/>
          </p:cNvPicPr>
          <p:nvPr/>
        </p:nvPicPr>
        <p:blipFill>
          <a:blip r:embed="rId11"/>
          <a:stretch>
            <a:fillRect/>
          </a:stretch>
        </p:blipFill>
        <p:spPr>
          <a:xfrm>
            <a:off x="954405" y="-8468"/>
            <a:ext cx="10315576" cy="5802510"/>
          </a:xfrm>
          <a:prstGeom prst="rect">
            <a:avLst/>
          </a:prstGeom>
        </p:spPr>
      </p:pic>
      <p:sp>
        <p:nvSpPr>
          <p:cNvPr id="8" name="TextBox 7">
            <a:extLst>
              <a:ext uri="{FF2B5EF4-FFF2-40B4-BE49-F238E27FC236}">
                <a16:creationId xmlns:a16="http://schemas.microsoft.com/office/drawing/2014/main" id="{BFF23A0F-57B8-482D-B6C7-7431ACC4AD06}"/>
              </a:ext>
            </a:extLst>
          </p:cNvPr>
          <p:cNvSpPr txBox="1"/>
          <p:nvPr/>
        </p:nvSpPr>
        <p:spPr>
          <a:xfrm>
            <a:off x="1203023" y="5657850"/>
            <a:ext cx="10689892" cy="1107996"/>
          </a:xfrm>
          <a:prstGeom prst="rect">
            <a:avLst/>
          </a:prstGeom>
          <a:noFill/>
        </p:spPr>
        <p:txBody>
          <a:bodyPr wrap="square" rtlCol="0">
            <a:spAutoFit/>
          </a:bodyPr>
          <a:lstStyle/>
          <a:p>
            <a:r>
              <a:rPr lang="en-US" sz="2200" dirty="0"/>
              <a:t>In a survey conducted in July, 43.38% of families wanted full-time in-person instruction when school resumed with safety measures in place; 41.89% wanted hybrid instruction (some remote and some in-person).  Only 14.73% desired remote instruction exclusively.</a:t>
            </a:r>
          </a:p>
        </p:txBody>
      </p:sp>
    </p:spTree>
    <p:extLst>
      <p:ext uri="{BB962C8B-B14F-4D97-AF65-F5344CB8AC3E}">
        <p14:creationId xmlns:p14="http://schemas.microsoft.com/office/powerpoint/2010/main" val="1784878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1038410" y="136475"/>
            <a:ext cx="9784140" cy="96304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rPr>
              <a:t>What are other Districts doing?</a:t>
            </a:r>
          </a:p>
        </p:txBody>
      </p:sp>
      <p:graphicFrame>
        <p:nvGraphicFramePr>
          <p:cNvPr id="14" name="object 6">
            <a:extLst>
              <a:ext uri="{FF2B5EF4-FFF2-40B4-BE49-F238E27FC236}">
                <a16:creationId xmlns:a16="http://schemas.microsoft.com/office/drawing/2014/main" id="{40132E1F-9D81-497F-96F7-3E98BB570E18}"/>
              </a:ext>
            </a:extLst>
          </p:cNvPr>
          <p:cNvGraphicFramePr>
            <a:graphicFrameLocks noGrp="1"/>
          </p:cNvGraphicFramePr>
          <p:nvPr>
            <p:extLst>
              <p:ext uri="{D42A27DB-BD31-4B8C-83A1-F6EECF244321}">
                <p14:modId xmlns:p14="http://schemas.microsoft.com/office/powerpoint/2010/main" val="2715954807"/>
              </p:ext>
            </p:extLst>
          </p:nvPr>
        </p:nvGraphicFramePr>
        <p:xfrm>
          <a:off x="2631141" y="1223441"/>
          <a:ext cx="6522720" cy="4839326"/>
        </p:xfrm>
        <a:graphic>
          <a:graphicData uri="http://schemas.openxmlformats.org/drawingml/2006/table">
            <a:tbl>
              <a:tblPr firstRow="1" bandRow="1"/>
              <a:tblGrid>
                <a:gridCol w="2754630">
                  <a:extLst>
                    <a:ext uri="{9D8B030D-6E8A-4147-A177-3AD203B41FA5}">
                      <a16:colId xmlns:a16="http://schemas.microsoft.com/office/drawing/2014/main" val="20000"/>
                    </a:ext>
                  </a:extLst>
                </a:gridCol>
                <a:gridCol w="1864995">
                  <a:extLst>
                    <a:ext uri="{9D8B030D-6E8A-4147-A177-3AD203B41FA5}">
                      <a16:colId xmlns:a16="http://schemas.microsoft.com/office/drawing/2014/main" val="20001"/>
                    </a:ext>
                  </a:extLst>
                </a:gridCol>
                <a:gridCol w="1903095">
                  <a:extLst>
                    <a:ext uri="{9D8B030D-6E8A-4147-A177-3AD203B41FA5}">
                      <a16:colId xmlns:a16="http://schemas.microsoft.com/office/drawing/2014/main" val="20002"/>
                    </a:ext>
                  </a:extLst>
                </a:gridCol>
              </a:tblGrid>
              <a:tr h="376808">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
                        </a:spcBef>
                      </a:pPr>
                      <a:r>
                        <a:rPr sz="1400" b="1" spc="-5" dirty="0">
                          <a:latin typeface="Calibri"/>
                          <a:cs typeface="Calibri"/>
                        </a:rPr>
                        <a:t>Status </a:t>
                      </a:r>
                      <a:r>
                        <a:rPr sz="1400" b="1" dirty="0">
                          <a:latin typeface="Calibri"/>
                          <a:cs typeface="Calibri"/>
                        </a:rPr>
                        <a:t>of </a:t>
                      </a:r>
                      <a:r>
                        <a:rPr sz="1400" b="1" spc="-5" dirty="0">
                          <a:latin typeface="Calibri"/>
                          <a:cs typeface="Calibri"/>
                        </a:rPr>
                        <a:t>Public School District </a:t>
                      </a:r>
                      <a:r>
                        <a:rPr sz="1400" b="1" dirty="0">
                          <a:latin typeface="Calibri"/>
                          <a:cs typeface="Calibri"/>
                        </a:rPr>
                        <a:t>Instructional</a:t>
                      </a:r>
                      <a:r>
                        <a:rPr sz="1400" b="1" spc="-105" dirty="0">
                          <a:latin typeface="Calibri"/>
                          <a:cs typeface="Calibri"/>
                        </a:rPr>
                        <a:t> </a:t>
                      </a:r>
                      <a:r>
                        <a:rPr sz="1400" b="1" dirty="0">
                          <a:latin typeface="Calibri"/>
                          <a:cs typeface="Calibri"/>
                        </a:rPr>
                        <a:t>Activity</a:t>
                      </a:r>
                      <a:endParaRPr sz="1400" dirty="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CECE"/>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44550">
                        <a:lnSpc>
                          <a:spcPts val="1655"/>
                        </a:lnSpc>
                        <a:spcBef>
                          <a:spcPts val="220"/>
                        </a:spcBef>
                      </a:pPr>
                      <a:r>
                        <a:rPr sz="1400" b="1" dirty="0">
                          <a:latin typeface="Calibri"/>
                          <a:cs typeface="Calibri"/>
                        </a:rPr>
                        <a:t>School</a:t>
                      </a:r>
                      <a:r>
                        <a:rPr sz="1400" b="1" spc="-20" dirty="0">
                          <a:latin typeface="Calibri"/>
                          <a:cs typeface="Calibri"/>
                        </a:rPr>
                        <a:t> </a:t>
                      </a:r>
                      <a:r>
                        <a:rPr sz="1400" b="1" spc="-5" dirty="0">
                          <a:latin typeface="Calibri"/>
                          <a:cs typeface="Calibri"/>
                        </a:rPr>
                        <a:t>District</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0"/>
                        </a:spcBef>
                      </a:pPr>
                      <a:r>
                        <a:rPr sz="1400" b="1" dirty="0">
                          <a:latin typeface="Calibri"/>
                          <a:cs typeface="Calibri"/>
                        </a:rPr>
                        <a:t>Instructional</a:t>
                      </a:r>
                      <a:endParaRPr sz="1400">
                        <a:latin typeface="Calibri"/>
                        <a:cs typeface="Calibri"/>
                      </a:endParaRPr>
                    </a:p>
                  </a:txBody>
                  <a:tcPr marL="0" marR="0" marT="13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655"/>
                        </a:lnSpc>
                        <a:spcBef>
                          <a:spcPts val="220"/>
                        </a:spcBef>
                      </a:pPr>
                      <a:r>
                        <a:rPr sz="1400" b="1" spc="-25" dirty="0">
                          <a:latin typeface="Calibri"/>
                          <a:cs typeface="Calibri"/>
                        </a:rPr>
                        <a:t>Target</a:t>
                      </a:r>
                      <a:r>
                        <a:rPr sz="1400" b="1" spc="-45" dirty="0">
                          <a:latin typeface="Calibri"/>
                          <a:cs typeface="Calibri"/>
                        </a:rPr>
                        <a:t> </a:t>
                      </a:r>
                      <a:r>
                        <a:rPr sz="1400" b="1" spc="-5" dirty="0">
                          <a:latin typeface="Calibri"/>
                          <a:cs typeface="Calibri"/>
                        </a:rPr>
                        <a:t>Date</a:t>
                      </a:r>
                      <a:endParaRPr sz="1400" dirty="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10001"/>
                  </a:ext>
                </a:extLst>
              </a:tr>
              <a:tr h="2512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5"/>
                        </a:lnSpc>
                        <a:spcBef>
                          <a:spcPts val="220"/>
                        </a:spcBef>
                      </a:pPr>
                      <a:r>
                        <a:rPr sz="1400" dirty="0">
                          <a:latin typeface="Calibri"/>
                          <a:cs typeface="Calibri"/>
                        </a:rPr>
                        <a:t>Ajo</a:t>
                      </a:r>
                      <a:r>
                        <a:rPr sz="1400" spc="-20" dirty="0">
                          <a:latin typeface="Calibri"/>
                          <a:cs typeface="Calibri"/>
                        </a:rPr>
                        <a:t> </a:t>
                      </a:r>
                      <a:r>
                        <a:rPr sz="1400" dirty="0">
                          <a:latin typeface="Calibri"/>
                          <a:cs typeface="Calibri"/>
                        </a:rPr>
                        <a:t>Unified</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5"/>
                        </a:lnSpc>
                        <a:spcBef>
                          <a:spcPts val="220"/>
                        </a:spcBef>
                      </a:pPr>
                      <a:r>
                        <a:rPr sz="1400" spc="-5" dirty="0">
                          <a:latin typeface="Calibri"/>
                          <a:cs typeface="Calibri"/>
                        </a:rPr>
                        <a:t>Hybrid</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655"/>
                        </a:lnSpc>
                        <a:spcBef>
                          <a:spcPts val="220"/>
                        </a:spcBef>
                      </a:pPr>
                      <a:r>
                        <a:rPr sz="1400" spc="-5" dirty="0">
                          <a:latin typeface="Calibri"/>
                          <a:cs typeface="Calibri"/>
                        </a:rPr>
                        <a:t>10/7/2020</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02"/>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5"/>
                        </a:lnSpc>
                        <a:spcBef>
                          <a:spcPts val="220"/>
                        </a:spcBef>
                      </a:pPr>
                      <a:r>
                        <a:rPr sz="1400" spc="-5" dirty="0">
                          <a:latin typeface="Calibri"/>
                          <a:cs typeface="Calibri"/>
                        </a:rPr>
                        <a:t>Altar </a:t>
                      </a:r>
                      <a:r>
                        <a:rPr sz="1400" spc="-15" dirty="0">
                          <a:latin typeface="Calibri"/>
                          <a:cs typeface="Calibri"/>
                        </a:rPr>
                        <a:t>Valley</a:t>
                      </a:r>
                      <a:r>
                        <a:rPr sz="1400" spc="5" dirty="0">
                          <a:latin typeface="Calibri"/>
                          <a:cs typeface="Calibri"/>
                        </a:rPr>
                        <a:t> </a:t>
                      </a:r>
                      <a:r>
                        <a:rPr sz="1400" spc="-5" dirty="0">
                          <a:latin typeface="Calibri"/>
                          <a:cs typeface="Calibri"/>
                        </a:rPr>
                        <a:t>Elementary</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5"/>
                        </a:lnSpc>
                        <a:spcBef>
                          <a:spcPts val="220"/>
                        </a:spcBef>
                      </a:pPr>
                      <a:r>
                        <a:rPr sz="1400" spc="-5" dirty="0">
                          <a:latin typeface="Calibri"/>
                          <a:cs typeface="Calibri"/>
                        </a:rPr>
                        <a:t>Hybrid</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5"/>
                        </a:lnSpc>
                        <a:spcBef>
                          <a:spcPts val="220"/>
                        </a:spcBef>
                      </a:pPr>
                      <a:r>
                        <a:rPr sz="1400" spc="-5" dirty="0">
                          <a:latin typeface="Calibri"/>
                          <a:cs typeface="Calibri"/>
                        </a:rPr>
                        <a:t>10/19/2020</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03"/>
                  </a:ext>
                </a:extLst>
              </a:tr>
              <a:tr h="7536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lang="en-US" sz="1400" dirty="0">
                        <a:latin typeface="Times New Roman"/>
                        <a:cs typeface="Times New Roman"/>
                      </a:endParaRPr>
                    </a:p>
                    <a:p>
                      <a:pPr>
                        <a:lnSpc>
                          <a:spcPct val="100000"/>
                        </a:lnSpc>
                      </a:pPr>
                      <a:endParaRPr lang="en-US" sz="1400" dirty="0">
                        <a:latin typeface="Times New Roman"/>
                        <a:cs typeface="Times New Roman"/>
                      </a:endParaRPr>
                    </a:p>
                    <a:p>
                      <a:pPr marL="9525">
                        <a:lnSpc>
                          <a:spcPts val="1655"/>
                        </a:lnSpc>
                        <a:spcBef>
                          <a:spcPts val="960"/>
                        </a:spcBef>
                      </a:pPr>
                      <a:r>
                        <a:rPr sz="1400" spc="-5" dirty="0">
                          <a:latin typeface="Calibri"/>
                          <a:cs typeface="Calibri"/>
                        </a:rPr>
                        <a:t>Baboquivari</a:t>
                      </a:r>
                      <a:r>
                        <a:rPr sz="1400" spc="5" dirty="0">
                          <a:latin typeface="Calibri"/>
                          <a:cs typeface="Calibri"/>
                        </a:rPr>
                        <a:t> </a:t>
                      </a:r>
                      <a:r>
                        <a:rPr sz="1400" dirty="0">
                          <a:latin typeface="Calibri"/>
                          <a:cs typeface="Calibri"/>
                        </a:rPr>
                        <a:t>Unified</a:t>
                      </a: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9DC3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0020" marR="151765" indent="-2540" algn="ctr">
                        <a:lnSpc>
                          <a:spcPct val="100000"/>
                        </a:lnSpc>
                        <a:spcBef>
                          <a:spcPts val="820"/>
                        </a:spcBef>
                      </a:pPr>
                      <a:r>
                        <a:rPr lang="en-US" sz="1400" spc="-5" dirty="0">
                          <a:latin typeface="Calibri"/>
                          <a:cs typeface="Calibri"/>
                        </a:rPr>
                        <a:t>Board </a:t>
                      </a:r>
                      <a:r>
                        <a:rPr lang="en-US" sz="1400" dirty="0">
                          <a:latin typeface="Calibri"/>
                          <a:cs typeface="Calibri"/>
                        </a:rPr>
                        <a:t>will </a:t>
                      </a:r>
                      <a:r>
                        <a:rPr lang="en-US" sz="1400" spc="-5" dirty="0">
                          <a:latin typeface="Calibri"/>
                          <a:cs typeface="Calibri"/>
                        </a:rPr>
                        <a:t>decide on  </a:t>
                      </a:r>
                      <a:r>
                        <a:rPr lang="en-US" sz="1400" spc="-10" dirty="0">
                          <a:latin typeface="Calibri"/>
                          <a:cs typeface="Calibri"/>
                        </a:rPr>
                        <a:t>remote, </a:t>
                      </a:r>
                      <a:r>
                        <a:rPr lang="en-US" sz="1400" spc="-5" dirty="0">
                          <a:latin typeface="Calibri"/>
                          <a:cs typeface="Calibri"/>
                        </a:rPr>
                        <a:t>hybrid, or</a:t>
                      </a:r>
                      <a:r>
                        <a:rPr lang="en-US" sz="1400" spc="-55" dirty="0">
                          <a:latin typeface="Calibri"/>
                          <a:cs typeface="Calibri"/>
                        </a:rPr>
                        <a:t> </a:t>
                      </a:r>
                      <a:r>
                        <a:rPr lang="en-US" sz="1400" dirty="0">
                          <a:latin typeface="Calibri"/>
                          <a:cs typeface="Calibri"/>
                        </a:rPr>
                        <a:t>in-  </a:t>
                      </a:r>
                      <a:r>
                        <a:rPr lang="en-US" sz="1400" spc="-5" dirty="0">
                          <a:latin typeface="Calibri"/>
                          <a:cs typeface="Calibri"/>
                        </a:rPr>
                        <a:t>person</a:t>
                      </a:r>
                      <a:endParaRPr sz="1400" dirty="0">
                        <a:latin typeface="Calibri"/>
                        <a:cs typeface="Calibri"/>
                      </a:endParaRPr>
                    </a:p>
                  </a:txBody>
                  <a:tcPr marL="0" marR="0" marT="1041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9DC3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905" algn="ctr">
                        <a:lnSpc>
                          <a:spcPts val="1655"/>
                        </a:lnSpc>
                        <a:spcBef>
                          <a:spcPts val="960"/>
                        </a:spcBef>
                      </a:pPr>
                      <a:r>
                        <a:rPr sz="1400" spc="-5" dirty="0">
                          <a:latin typeface="Calibri"/>
                          <a:cs typeface="Calibri"/>
                        </a:rPr>
                        <a:t>10/7/2020</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05"/>
                  </a:ext>
                </a:extLst>
              </a:tr>
              <a:tr h="2512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5"/>
                        </a:lnSpc>
                        <a:spcBef>
                          <a:spcPts val="220"/>
                        </a:spcBef>
                      </a:pPr>
                      <a:r>
                        <a:rPr sz="1400" spc="-5" dirty="0">
                          <a:latin typeface="Calibri"/>
                          <a:cs typeface="Calibri"/>
                        </a:rPr>
                        <a:t>Catalina Foothills</a:t>
                      </a:r>
                      <a:r>
                        <a:rPr sz="1400" spc="10" dirty="0">
                          <a:latin typeface="Calibri"/>
                          <a:cs typeface="Calibri"/>
                        </a:rPr>
                        <a:t> </a:t>
                      </a:r>
                      <a:r>
                        <a:rPr sz="1400" dirty="0">
                          <a:latin typeface="Calibri"/>
                          <a:cs typeface="Calibri"/>
                        </a:rPr>
                        <a:t>Unified</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9DC3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655"/>
                        </a:lnSpc>
                        <a:spcBef>
                          <a:spcPts val="220"/>
                        </a:spcBef>
                      </a:pPr>
                      <a:r>
                        <a:rPr sz="1400" spc="-10" dirty="0">
                          <a:latin typeface="Calibri"/>
                          <a:cs typeface="Calibri"/>
                        </a:rPr>
                        <a:t>Remote</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9DC3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655"/>
                        </a:lnSpc>
                        <a:spcBef>
                          <a:spcPts val="220"/>
                        </a:spcBef>
                      </a:pPr>
                      <a:r>
                        <a:rPr sz="1400" spc="-10" dirty="0">
                          <a:latin typeface="Calibri"/>
                          <a:cs typeface="Calibri"/>
                        </a:rPr>
                        <a:t>Pending</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9DC3E6"/>
                    </a:solidFill>
                  </a:tcPr>
                </a:tc>
                <a:extLst>
                  <a:ext uri="{0D108BD9-81ED-4DB2-BD59-A6C34878D82A}">
                    <a16:rowId xmlns:a16="http://schemas.microsoft.com/office/drawing/2014/main" val="10006"/>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5"/>
                        </a:lnSpc>
                        <a:spcBef>
                          <a:spcPts val="225"/>
                        </a:spcBef>
                      </a:pPr>
                      <a:r>
                        <a:rPr sz="1400" spc="-5" dirty="0">
                          <a:latin typeface="Calibri"/>
                          <a:cs typeface="Calibri"/>
                        </a:rPr>
                        <a:t>Continental</a:t>
                      </a:r>
                      <a:r>
                        <a:rPr sz="1400" spc="25" dirty="0">
                          <a:latin typeface="Calibri"/>
                          <a:cs typeface="Calibri"/>
                        </a:rPr>
                        <a:t> </a:t>
                      </a:r>
                      <a:r>
                        <a:rPr sz="1400" spc="-5" dirty="0">
                          <a:latin typeface="Calibri"/>
                          <a:cs typeface="Calibri"/>
                        </a:rPr>
                        <a:t>Elementary</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5"/>
                        </a:lnSpc>
                        <a:spcBef>
                          <a:spcPts val="225"/>
                        </a:spcBef>
                      </a:pPr>
                      <a:r>
                        <a:rPr sz="1400" spc="-5" dirty="0">
                          <a:latin typeface="Calibri"/>
                          <a:cs typeface="Calibri"/>
                        </a:rPr>
                        <a:t>Hybrid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655"/>
                        </a:lnSpc>
                        <a:spcBef>
                          <a:spcPts val="225"/>
                        </a:spcBef>
                      </a:pPr>
                      <a:r>
                        <a:rPr sz="1400" spc="-5" dirty="0">
                          <a:latin typeface="Calibri"/>
                          <a:cs typeface="Calibri"/>
                        </a:rPr>
                        <a:t>9/10/2020</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07"/>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5"/>
                        </a:lnSpc>
                        <a:spcBef>
                          <a:spcPts val="225"/>
                        </a:spcBef>
                      </a:pPr>
                      <a:r>
                        <a:rPr sz="1400" dirty="0">
                          <a:latin typeface="Calibri"/>
                          <a:cs typeface="Calibri"/>
                        </a:rPr>
                        <a:t>Flowing</a:t>
                      </a:r>
                      <a:r>
                        <a:rPr sz="1400" spc="-40" dirty="0">
                          <a:latin typeface="Calibri"/>
                          <a:cs typeface="Calibri"/>
                        </a:rPr>
                        <a:t> </a:t>
                      </a:r>
                      <a:r>
                        <a:rPr sz="1400" spc="-10" dirty="0">
                          <a:latin typeface="Calibri"/>
                          <a:cs typeface="Calibri"/>
                        </a:rPr>
                        <a:t>Wells</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5"/>
                        </a:lnSpc>
                        <a:spcBef>
                          <a:spcPts val="225"/>
                        </a:spcBef>
                      </a:pPr>
                      <a:r>
                        <a:rPr sz="1400" spc="-5" dirty="0">
                          <a:latin typeface="Calibri"/>
                          <a:cs typeface="Calibri"/>
                        </a:rPr>
                        <a:t>Hybrid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655"/>
                        </a:lnSpc>
                        <a:spcBef>
                          <a:spcPts val="225"/>
                        </a:spcBef>
                      </a:pPr>
                      <a:r>
                        <a:rPr sz="1400" spc="-5" dirty="0">
                          <a:latin typeface="Calibri"/>
                          <a:cs typeface="Calibri"/>
                        </a:rPr>
                        <a:t>10/5/2020</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08"/>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5"/>
                        </a:lnSpc>
                        <a:spcBef>
                          <a:spcPts val="220"/>
                        </a:spcBef>
                      </a:pPr>
                      <a:r>
                        <a:rPr sz="1400" spc="-5" dirty="0">
                          <a:latin typeface="Calibri"/>
                          <a:cs typeface="Calibri"/>
                        </a:rPr>
                        <a:t>Marana</a:t>
                      </a:r>
                      <a:r>
                        <a:rPr sz="1400" spc="-10" dirty="0">
                          <a:latin typeface="Calibri"/>
                          <a:cs typeface="Calibri"/>
                        </a:rPr>
                        <a:t> </a:t>
                      </a:r>
                      <a:r>
                        <a:rPr sz="1400" dirty="0">
                          <a:latin typeface="Calibri"/>
                          <a:cs typeface="Calibri"/>
                        </a:rPr>
                        <a:t>Unified</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5"/>
                        </a:lnSpc>
                        <a:spcBef>
                          <a:spcPts val="220"/>
                        </a:spcBef>
                      </a:pPr>
                      <a:r>
                        <a:rPr sz="1400" spc="-5" dirty="0">
                          <a:latin typeface="Calibri"/>
                          <a:cs typeface="Calibri"/>
                        </a:rPr>
                        <a:t>Hybrid</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5"/>
                        </a:lnSpc>
                        <a:spcBef>
                          <a:spcPts val="220"/>
                        </a:spcBef>
                      </a:pPr>
                      <a:r>
                        <a:rPr sz="1400" spc="-5" dirty="0">
                          <a:latin typeface="Calibri"/>
                          <a:cs typeface="Calibri"/>
                        </a:rPr>
                        <a:t>10/19/2020</a:t>
                      </a:r>
                      <a:endParaRPr sz="14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09"/>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0"/>
                        </a:lnSpc>
                        <a:spcBef>
                          <a:spcPts val="225"/>
                        </a:spcBef>
                      </a:pPr>
                      <a:r>
                        <a:rPr sz="1400" spc="-5" dirty="0">
                          <a:latin typeface="Calibri"/>
                          <a:cs typeface="Calibri"/>
                        </a:rPr>
                        <a:t>Pima Accomodation</a:t>
                      </a:r>
                      <a:r>
                        <a:rPr sz="1400" spc="-15" dirty="0">
                          <a:latin typeface="Calibri"/>
                          <a:cs typeface="Calibri"/>
                        </a:rPr>
                        <a:t> </a:t>
                      </a:r>
                      <a:r>
                        <a:rPr sz="1400" spc="-5" dirty="0">
                          <a:latin typeface="Calibri"/>
                          <a:cs typeface="Calibri"/>
                        </a:rPr>
                        <a:t>District</a:t>
                      </a:r>
                      <a:endParaRPr sz="1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Hybrid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650"/>
                        </a:lnSpc>
                        <a:spcBef>
                          <a:spcPts val="225"/>
                        </a:spcBef>
                      </a:pPr>
                      <a:r>
                        <a:rPr sz="1400" spc="-5" dirty="0">
                          <a:latin typeface="Calibri"/>
                          <a:cs typeface="Calibri"/>
                        </a:rPr>
                        <a:t>8/31/2020</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10"/>
                  </a:ext>
                </a:extLst>
              </a:tr>
              <a:tr h="4342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0"/>
                        </a:lnSpc>
                        <a:spcBef>
                          <a:spcPts val="445"/>
                        </a:spcBef>
                      </a:pPr>
                      <a:r>
                        <a:rPr sz="1400" spc="-5" dirty="0">
                          <a:latin typeface="Calibri"/>
                          <a:cs typeface="Calibri"/>
                        </a:rPr>
                        <a:t>Sahuarita</a:t>
                      </a:r>
                      <a:r>
                        <a:rPr sz="1400" dirty="0">
                          <a:latin typeface="Calibri"/>
                          <a:cs typeface="Calibri"/>
                        </a:rPr>
                        <a:t> Unified</a:t>
                      </a:r>
                      <a:endParaRPr sz="1400">
                        <a:latin typeface="Calibri"/>
                        <a:cs typeface="Calibri"/>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445"/>
                        </a:spcBef>
                      </a:pPr>
                      <a:r>
                        <a:rPr sz="1400" spc="-5" dirty="0">
                          <a:latin typeface="Calibri"/>
                          <a:cs typeface="Calibri"/>
                        </a:rPr>
                        <a:t>Hybrid</a:t>
                      </a:r>
                      <a:endParaRPr sz="1400">
                        <a:latin typeface="Calibri"/>
                        <a:cs typeface="Calibri"/>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650"/>
                        </a:lnSpc>
                        <a:spcBef>
                          <a:spcPts val="445"/>
                        </a:spcBef>
                      </a:pPr>
                      <a:r>
                        <a:rPr sz="1400" spc="-5" dirty="0">
                          <a:latin typeface="Calibri"/>
                          <a:cs typeface="Calibri"/>
                        </a:rPr>
                        <a:t>9/17/2020</a:t>
                      </a:r>
                      <a:endParaRPr sz="1400">
                        <a:latin typeface="Calibri"/>
                        <a:cs typeface="Calibri"/>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11"/>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0"/>
                        </a:lnSpc>
                        <a:spcBef>
                          <a:spcPts val="225"/>
                        </a:spcBef>
                      </a:pPr>
                      <a:r>
                        <a:rPr sz="1400" spc="-5" dirty="0">
                          <a:latin typeface="Calibri"/>
                          <a:cs typeface="Calibri"/>
                        </a:rPr>
                        <a:t>San Fernando</a:t>
                      </a:r>
                      <a:r>
                        <a:rPr sz="1400" spc="-20" dirty="0">
                          <a:latin typeface="Calibri"/>
                          <a:cs typeface="Calibri"/>
                        </a:rPr>
                        <a:t> </a:t>
                      </a:r>
                      <a:r>
                        <a:rPr sz="1400" spc="-5" dirty="0">
                          <a:latin typeface="Calibri"/>
                          <a:cs typeface="Calibri"/>
                        </a:rPr>
                        <a:t>Elementary</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10" dirty="0">
                          <a:latin typeface="Calibri"/>
                          <a:cs typeface="Calibri"/>
                        </a:rPr>
                        <a:t>in-Person</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10/12/2020</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12"/>
                  </a:ext>
                </a:extLst>
              </a:tr>
              <a:tr h="2512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0"/>
                        </a:lnSpc>
                        <a:spcBef>
                          <a:spcPts val="225"/>
                        </a:spcBef>
                      </a:pPr>
                      <a:r>
                        <a:rPr sz="1400" spc="-10" dirty="0">
                          <a:latin typeface="Calibri"/>
                          <a:cs typeface="Calibri"/>
                        </a:rPr>
                        <a:t>Sunnyside</a:t>
                      </a:r>
                      <a:r>
                        <a:rPr sz="1400" spc="-5" dirty="0">
                          <a:latin typeface="Calibri"/>
                          <a:cs typeface="Calibri"/>
                        </a:rPr>
                        <a:t> </a:t>
                      </a:r>
                      <a:r>
                        <a:rPr sz="1400" dirty="0">
                          <a:latin typeface="Calibri"/>
                          <a:cs typeface="Calibri"/>
                        </a:rPr>
                        <a:t>Unified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Hybrid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10/15/2020</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13"/>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0"/>
                        </a:lnSpc>
                        <a:spcBef>
                          <a:spcPts val="225"/>
                        </a:spcBef>
                      </a:pPr>
                      <a:r>
                        <a:rPr sz="1400" spc="-25" dirty="0">
                          <a:latin typeface="Calibri"/>
                          <a:cs typeface="Calibri"/>
                        </a:rPr>
                        <a:t>Tanque Verde</a:t>
                      </a:r>
                      <a:r>
                        <a:rPr sz="1400" spc="50" dirty="0">
                          <a:latin typeface="Calibri"/>
                          <a:cs typeface="Calibri"/>
                        </a:rPr>
                        <a:t> </a:t>
                      </a:r>
                      <a:r>
                        <a:rPr sz="1400" dirty="0">
                          <a:latin typeface="Calibri"/>
                          <a:cs typeface="Calibri"/>
                        </a:rPr>
                        <a:t>Unified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Hybrid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10/19/2020</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14"/>
                  </a:ext>
                </a:extLst>
              </a:tr>
              <a:tr h="2511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0"/>
                        </a:lnSpc>
                        <a:spcBef>
                          <a:spcPts val="225"/>
                        </a:spcBef>
                      </a:pPr>
                      <a:r>
                        <a:rPr sz="1400" spc="-20" dirty="0">
                          <a:latin typeface="Calibri"/>
                          <a:cs typeface="Calibri"/>
                        </a:rPr>
                        <a:t>Tucson </a:t>
                      </a:r>
                      <a:r>
                        <a:rPr sz="1400" dirty="0">
                          <a:latin typeface="Calibri"/>
                          <a:cs typeface="Calibri"/>
                        </a:rPr>
                        <a:t>Unified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Hybrid</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5"/>
                        </a:spcBef>
                      </a:pPr>
                      <a:r>
                        <a:rPr sz="1400" spc="-5" dirty="0">
                          <a:latin typeface="Calibri"/>
                          <a:cs typeface="Calibri"/>
                        </a:rPr>
                        <a:t>10/19/2020</a:t>
                      </a:r>
                      <a:endParaRPr sz="14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15"/>
                  </a:ext>
                </a:extLst>
              </a:tr>
              <a:tr h="251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650"/>
                        </a:lnSpc>
                        <a:spcBef>
                          <a:spcPts val="229"/>
                        </a:spcBef>
                      </a:pPr>
                      <a:r>
                        <a:rPr sz="1400" spc="-20" dirty="0">
                          <a:latin typeface="Calibri"/>
                          <a:cs typeface="Calibri"/>
                        </a:rPr>
                        <a:t>Vail</a:t>
                      </a:r>
                      <a:r>
                        <a:rPr sz="1400" dirty="0">
                          <a:latin typeface="Calibri"/>
                          <a:cs typeface="Calibri"/>
                        </a:rPr>
                        <a:t> Unified</a:t>
                      </a:r>
                      <a:endParaRPr sz="14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650"/>
                        </a:lnSpc>
                        <a:spcBef>
                          <a:spcPts val="229"/>
                        </a:spcBef>
                      </a:pPr>
                      <a:r>
                        <a:rPr sz="1400" spc="-5" dirty="0">
                          <a:latin typeface="Calibri"/>
                          <a:cs typeface="Calibri"/>
                        </a:rPr>
                        <a:t>Hybrid</a:t>
                      </a:r>
                      <a:endParaRPr sz="14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650"/>
                        </a:lnSpc>
                        <a:spcBef>
                          <a:spcPts val="229"/>
                        </a:spcBef>
                      </a:pPr>
                      <a:r>
                        <a:rPr sz="1400" spc="-5" dirty="0">
                          <a:latin typeface="Calibri"/>
                          <a:cs typeface="Calibri"/>
                        </a:rPr>
                        <a:t>9/21/2020</a:t>
                      </a:r>
                      <a:endParaRPr sz="14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AEEF7"/>
                    </a:solidFill>
                  </a:tcPr>
                </a:tc>
                <a:extLst>
                  <a:ext uri="{0D108BD9-81ED-4DB2-BD59-A6C34878D82A}">
                    <a16:rowId xmlns:a16="http://schemas.microsoft.com/office/drawing/2014/main" val="10016"/>
                  </a:ext>
                </a:extLst>
              </a:tr>
            </a:tbl>
          </a:graphicData>
        </a:graphic>
      </p:graphicFrame>
      <p:sp>
        <p:nvSpPr>
          <p:cNvPr id="7" name="TextBox 6">
            <a:extLst>
              <a:ext uri="{FF2B5EF4-FFF2-40B4-BE49-F238E27FC236}">
                <a16:creationId xmlns:a16="http://schemas.microsoft.com/office/drawing/2014/main" id="{40366125-5CD5-4798-A821-775CF99C3D90}"/>
              </a:ext>
            </a:extLst>
          </p:cNvPr>
          <p:cNvSpPr txBox="1"/>
          <p:nvPr/>
        </p:nvSpPr>
        <p:spPr>
          <a:xfrm>
            <a:off x="1075765" y="6441141"/>
            <a:ext cx="5903259" cy="369332"/>
          </a:xfrm>
          <a:prstGeom prst="rect">
            <a:avLst/>
          </a:prstGeom>
          <a:noFill/>
        </p:spPr>
        <p:txBody>
          <a:bodyPr wrap="square" rtlCol="0">
            <a:spAutoFit/>
          </a:bodyPr>
          <a:lstStyle/>
          <a:p>
            <a:r>
              <a:rPr lang="en-US" dirty="0"/>
              <a:t>Data reported by PCHD as of 9-14-20</a:t>
            </a:r>
          </a:p>
        </p:txBody>
      </p:sp>
    </p:spTree>
    <p:extLst>
      <p:ext uri="{BB962C8B-B14F-4D97-AF65-F5344CB8AC3E}">
        <p14:creationId xmlns:p14="http://schemas.microsoft.com/office/powerpoint/2010/main" val="266703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7F546-0615-4C84-845D-A5F182A522AA}"/>
              </a:ext>
            </a:extLst>
          </p:cNvPr>
          <p:cNvSpPr/>
          <p:nvPr/>
        </p:nvSpPr>
        <p:spPr>
          <a:xfrm>
            <a:off x="0" y="344645"/>
            <a:ext cx="12192000" cy="1020244"/>
          </a:xfrm>
          <a:prstGeom prst="rect">
            <a:avLst/>
          </a:prstGeom>
          <a:solidFill>
            <a:srgbClr val="79C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06C2396-D4F9-4565-9C9B-A1262585B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53" y="4907561"/>
            <a:ext cx="1846326" cy="1605796"/>
          </a:xfrm>
          <a:prstGeom prst="rect">
            <a:avLst/>
          </a:prstGeom>
        </p:spPr>
      </p:pic>
      <p:pic>
        <p:nvPicPr>
          <p:cNvPr id="5" name="Picture 4">
            <a:extLst>
              <a:ext uri="{FF2B5EF4-FFF2-40B4-BE49-F238E27FC236}">
                <a16:creationId xmlns:a16="http://schemas.microsoft.com/office/drawing/2014/main" id="{3A1C34DA-7F8F-4FB8-9242-DEF108A0E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668" y="84667"/>
            <a:ext cx="2810934" cy="2012654"/>
          </a:xfrm>
          <a:prstGeom prst="rect">
            <a:avLst/>
          </a:prstGeom>
        </p:spPr>
      </p:pic>
      <p:sp>
        <p:nvSpPr>
          <p:cNvPr id="8" name="Title 1">
            <a:extLst>
              <a:ext uri="{FF2B5EF4-FFF2-40B4-BE49-F238E27FC236}">
                <a16:creationId xmlns:a16="http://schemas.microsoft.com/office/drawing/2014/main" id="{2B07E333-8BB5-475F-BE6F-C8A84C1428AB}"/>
              </a:ext>
            </a:extLst>
          </p:cNvPr>
          <p:cNvSpPr>
            <a:spLocks noGrp="1"/>
          </p:cNvSpPr>
          <p:nvPr>
            <p:ph type="ctrTitle"/>
          </p:nvPr>
        </p:nvSpPr>
        <p:spPr>
          <a:xfrm>
            <a:off x="752962" y="2480548"/>
            <a:ext cx="10758789" cy="1437038"/>
          </a:xfrm>
        </p:spPr>
        <p:txBody>
          <a:bodyPr>
            <a:normAutofit/>
          </a:bodyPr>
          <a:lstStyle/>
          <a:p>
            <a:r>
              <a:rPr lang="en-US" dirty="0">
                <a:solidFill>
                  <a:srgbClr val="0C4B6A"/>
                </a:solidFill>
                <a:latin typeface="+mn-lt"/>
              </a:rPr>
              <a:t>School Hybrid Reopening Plans</a:t>
            </a:r>
          </a:p>
        </p:txBody>
      </p:sp>
      <p:sp>
        <p:nvSpPr>
          <p:cNvPr id="9" name="Subtitle 2">
            <a:extLst>
              <a:ext uri="{FF2B5EF4-FFF2-40B4-BE49-F238E27FC236}">
                <a16:creationId xmlns:a16="http://schemas.microsoft.com/office/drawing/2014/main" id="{B27B8FA3-AB71-4785-B128-7049820B63CC}"/>
              </a:ext>
            </a:extLst>
          </p:cNvPr>
          <p:cNvSpPr>
            <a:spLocks noGrp="1"/>
          </p:cNvSpPr>
          <p:nvPr>
            <p:ph type="subTitle" idx="1"/>
          </p:nvPr>
        </p:nvSpPr>
        <p:spPr>
          <a:xfrm>
            <a:off x="2575707" y="5401197"/>
            <a:ext cx="9144000" cy="618523"/>
          </a:xfrm>
        </p:spPr>
        <p:txBody>
          <a:bodyPr>
            <a:normAutofit fontScale="55000" lnSpcReduction="20000"/>
          </a:bodyPr>
          <a:lstStyle/>
          <a:p>
            <a:pPr algn="r"/>
            <a:r>
              <a:rPr lang="en-US" sz="3200" dirty="0"/>
              <a:t>Dr. Roseanne Lopez, Associate Superintendent for Elementary Education</a:t>
            </a:r>
          </a:p>
          <a:p>
            <a:pPr algn="r"/>
            <a:r>
              <a:rPr lang="en-US" sz="3200" dirty="0"/>
              <a:t>Michael Bejarano, Associate Superintendent for Secondary Education</a:t>
            </a:r>
          </a:p>
          <a:p>
            <a:pPr algn="r"/>
            <a:endParaRPr lang="en-US" sz="3200" dirty="0"/>
          </a:p>
          <a:p>
            <a:pPr algn="r"/>
            <a:endParaRPr lang="en-US" sz="3200" dirty="0"/>
          </a:p>
        </p:txBody>
      </p:sp>
    </p:spTree>
    <p:extLst>
      <p:ext uri="{BB962C8B-B14F-4D97-AF65-F5344CB8AC3E}">
        <p14:creationId xmlns:p14="http://schemas.microsoft.com/office/powerpoint/2010/main" val="278687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lumMod val="40000"/>
                    <a:lumOff val="60000"/>
                  </a:schemeClr>
                </a:solidFill>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1198986" y="303773"/>
            <a:ext cx="10390897"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004A82"/>
                </a:solidFill>
                <a:latin typeface="+mn-lt"/>
              </a:rPr>
              <a:t>Amphitheater’s Approach</a:t>
            </a:r>
          </a:p>
        </p:txBody>
      </p:sp>
      <p:sp>
        <p:nvSpPr>
          <p:cNvPr id="23" name="TextBox 22">
            <a:extLst>
              <a:ext uri="{FF2B5EF4-FFF2-40B4-BE49-F238E27FC236}">
                <a16:creationId xmlns:a16="http://schemas.microsoft.com/office/drawing/2014/main" id="{AA54A41F-EB2B-4358-A017-11CEE80B667A}"/>
              </a:ext>
            </a:extLst>
          </p:cNvPr>
          <p:cNvSpPr txBox="1"/>
          <p:nvPr/>
        </p:nvSpPr>
        <p:spPr>
          <a:xfrm>
            <a:off x="1150745" y="1570952"/>
            <a:ext cx="10571652" cy="646331"/>
          </a:xfrm>
          <a:prstGeom prst="rect">
            <a:avLst/>
          </a:prstGeom>
          <a:noFill/>
        </p:spPr>
        <p:txBody>
          <a:bodyPr wrap="square" rtlCol="0">
            <a:spAutoFit/>
          </a:bodyPr>
          <a:lstStyle/>
          <a:p>
            <a:r>
              <a:rPr lang="en-US" dirty="0"/>
              <a:t>The District weighed all of the factors—COVID numbers, health issues, wellbeing of children and adults, health needs, learning needs—and formulated what we believed to be the best plan for our community.  </a:t>
            </a:r>
          </a:p>
        </p:txBody>
      </p:sp>
      <p:sp>
        <p:nvSpPr>
          <p:cNvPr id="25" name="Rectangle 24">
            <a:extLst>
              <a:ext uri="{FF2B5EF4-FFF2-40B4-BE49-F238E27FC236}">
                <a16:creationId xmlns:a16="http://schemas.microsoft.com/office/drawing/2014/main" id="{1C0D85F4-3B07-4D3E-8036-E09F28B8E83A}"/>
              </a:ext>
            </a:extLst>
          </p:cNvPr>
          <p:cNvSpPr/>
          <p:nvPr/>
        </p:nvSpPr>
        <p:spPr>
          <a:xfrm>
            <a:off x="1192556" y="2397099"/>
            <a:ext cx="10403759" cy="1030919"/>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27" name="TextBox 26">
            <a:extLst>
              <a:ext uri="{FF2B5EF4-FFF2-40B4-BE49-F238E27FC236}">
                <a16:creationId xmlns:a16="http://schemas.microsoft.com/office/drawing/2014/main" id="{F527CC4A-DC30-4339-8451-F3F9720210D7}"/>
              </a:ext>
            </a:extLst>
          </p:cNvPr>
          <p:cNvSpPr txBox="1"/>
          <p:nvPr/>
        </p:nvSpPr>
        <p:spPr>
          <a:xfrm>
            <a:off x="1868110" y="2447209"/>
            <a:ext cx="9419473" cy="830997"/>
          </a:xfrm>
          <a:prstGeom prst="rect">
            <a:avLst/>
          </a:prstGeom>
          <a:noFill/>
        </p:spPr>
        <p:txBody>
          <a:bodyPr wrap="square" rtlCol="0">
            <a:spAutoFit/>
          </a:bodyPr>
          <a:lstStyle/>
          <a:p>
            <a:r>
              <a:rPr lang="en-US" sz="2400" dirty="0">
                <a:solidFill>
                  <a:schemeClr val="bg1"/>
                </a:solidFill>
              </a:rPr>
              <a:t>Opened school Aug. 10 in the “Remote by Necessity” model for all students who want to attend in-person school eventually. </a:t>
            </a:r>
            <a:endParaRPr lang="en-US" sz="2400" dirty="0"/>
          </a:p>
        </p:txBody>
      </p:sp>
      <p:sp>
        <p:nvSpPr>
          <p:cNvPr id="29" name="TextBox 28">
            <a:extLst>
              <a:ext uri="{FF2B5EF4-FFF2-40B4-BE49-F238E27FC236}">
                <a16:creationId xmlns:a16="http://schemas.microsoft.com/office/drawing/2014/main" id="{6A1BDCB6-CC9B-4FF3-BC97-CE758352229E}"/>
              </a:ext>
            </a:extLst>
          </p:cNvPr>
          <p:cNvSpPr txBox="1"/>
          <p:nvPr/>
        </p:nvSpPr>
        <p:spPr>
          <a:xfrm>
            <a:off x="1137740" y="2046608"/>
            <a:ext cx="730370"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1</a:t>
            </a:r>
          </a:p>
        </p:txBody>
      </p:sp>
      <p:sp>
        <p:nvSpPr>
          <p:cNvPr id="31" name="TextBox 30">
            <a:extLst>
              <a:ext uri="{FF2B5EF4-FFF2-40B4-BE49-F238E27FC236}">
                <a16:creationId xmlns:a16="http://schemas.microsoft.com/office/drawing/2014/main" id="{7E17D8DC-4557-4055-8D8C-FB6B78FB6631}"/>
              </a:ext>
            </a:extLst>
          </p:cNvPr>
          <p:cNvSpPr txBox="1"/>
          <p:nvPr/>
        </p:nvSpPr>
        <p:spPr>
          <a:xfrm>
            <a:off x="1149938" y="3337267"/>
            <a:ext cx="1130233" cy="1569660"/>
          </a:xfrm>
          <a:prstGeom prst="rect">
            <a:avLst/>
          </a:prstGeom>
          <a:noFill/>
        </p:spPr>
        <p:txBody>
          <a:bodyPr wrap="square" rtlCol="0">
            <a:spAutoFit/>
          </a:bodyPr>
          <a:lstStyle/>
          <a:p>
            <a:r>
              <a:rPr lang="en-US" sz="9600" dirty="0">
                <a:solidFill>
                  <a:schemeClr val="accent5">
                    <a:lumMod val="50000"/>
                  </a:schemeClr>
                </a:solidFill>
                <a:latin typeface="Cambria" panose="02040503050406030204" pitchFamily="18" charset="0"/>
                <a:ea typeface="Cambria" panose="02040503050406030204" pitchFamily="18" charset="0"/>
              </a:rPr>
              <a:t>2</a:t>
            </a:r>
          </a:p>
        </p:txBody>
      </p:sp>
      <p:sp>
        <p:nvSpPr>
          <p:cNvPr id="33" name="TextBox 32">
            <a:extLst>
              <a:ext uri="{FF2B5EF4-FFF2-40B4-BE49-F238E27FC236}">
                <a16:creationId xmlns:a16="http://schemas.microsoft.com/office/drawing/2014/main" id="{B7806586-8D07-4AC6-A9E9-95B962CEAE58}"/>
              </a:ext>
            </a:extLst>
          </p:cNvPr>
          <p:cNvSpPr txBox="1"/>
          <p:nvPr/>
        </p:nvSpPr>
        <p:spPr>
          <a:xfrm>
            <a:off x="1948971" y="3590635"/>
            <a:ext cx="9257753" cy="2000548"/>
          </a:xfrm>
          <a:prstGeom prst="rect">
            <a:avLst/>
          </a:prstGeom>
          <a:noFill/>
        </p:spPr>
        <p:txBody>
          <a:bodyPr wrap="square" rtlCol="0">
            <a:spAutoFit/>
          </a:bodyPr>
          <a:lstStyle/>
          <a:p>
            <a:r>
              <a:rPr lang="en-US" sz="2400" dirty="0"/>
              <a:t>Offered an “Online by Request” model for families who wish to remain in online school even after in-person school their children attend school in-person even when it does become available (approx. 800 students)</a:t>
            </a:r>
          </a:p>
          <a:p>
            <a:endParaRPr lang="en-US" dirty="0"/>
          </a:p>
          <a:p>
            <a:endParaRPr lang="en-US" sz="800" dirty="0"/>
          </a:p>
          <a:p>
            <a:endParaRPr lang="en-US" sz="800" dirty="0"/>
          </a:p>
          <a:p>
            <a:endParaRPr lang="en-US" dirty="0"/>
          </a:p>
        </p:txBody>
      </p:sp>
      <p:sp>
        <p:nvSpPr>
          <p:cNvPr id="34" name="Rectangle 33">
            <a:extLst>
              <a:ext uri="{FF2B5EF4-FFF2-40B4-BE49-F238E27FC236}">
                <a16:creationId xmlns:a16="http://schemas.microsoft.com/office/drawing/2014/main" id="{15E10425-495E-4920-B4F3-245DCF2E1860}"/>
              </a:ext>
            </a:extLst>
          </p:cNvPr>
          <p:cNvSpPr/>
          <p:nvPr/>
        </p:nvSpPr>
        <p:spPr>
          <a:xfrm>
            <a:off x="1234691" y="5086712"/>
            <a:ext cx="10403759" cy="1030919"/>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35" name="TextBox 34">
            <a:extLst>
              <a:ext uri="{FF2B5EF4-FFF2-40B4-BE49-F238E27FC236}">
                <a16:creationId xmlns:a16="http://schemas.microsoft.com/office/drawing/2014/main" id="{8DD5BD84-48D5-4263-BD92-98C80BC2C22A}"/>
              </a:ext>
            </a:extLst>
          </p:cNvPr>
          <p:cNvSpPr txBox="1"/>
          <p:nvPr/>
        </p:nvSpPr>
        <p:spPr>
          <a:xfrm>
            <a:off x="2045123" y="5192798"/>
            <a:ext cx="9377464" cy="830997"/>
          </a:xfrm>
          <a:prstGeom prst="rect">
            <a:avLst/>
          </a:prstGeom>
          <a:noFill/>
        </p:spPr>
        <p:txBody>
          <a:bodyPr wrap="square" rtlCol="0">
            <a:spAutoFit/>
          </a:bodyPr>
          <a:lstStyle/>
          <a:p>
            <a:r>
              <a:rPr lang="en-US" sz="2400" dirty="0">
                <a:solidFill>
                  <a:schemeClr val="bg1"/>
                </a:solidFill>
              </a:rPr>
              <a:t>Stand ready for “In-Person Learning” when our public health officials advise it is safe to do so.</a:t>
            </a:r>
            <a:endParaRPr lang="en-US" sz="2400" dirty="0"/>
          </a:p>
        </p:txBody>
      </p:sp>
      <p:sp>
        <p:nvSpPr>
          <p:cNvPr id="36" name="TextBox 35">
            <a:extLst>
              <a:ext uri="{FF2B5EF4-FFF2-40B4-BE49-F238E27FC236}">
                <a16:creationId xmlns:a16="http://schemas.microsoft.com/office/drawing/2014/main" id="{DC90C116-5235-47B4-B29F-323C769582DB}"/>
              </a:ext>
            </a:extLst>
          </p:cNvPr>
          <p:cNvSpPr txBox="1"/>
          <p:nvPr/>
        </p:nvSpPr>
        <p:spPr>
          <a:xfrm>
            <a:off x="1241123" y="4710619"/>
            <a:ext cx="811795"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2806187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1" name="Picture 40">
            <a:extLst>
              <a:ext uri="{FF2B5EF4-FFF2-40B4-BE49-F238E27FC236}">
                <a16:creationId xmlns:a16="http://schemas.microsoft.com/office/drawing/2014/main" id="{7E9942D1-D0C2-4B00-81B7-35A977A8A8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2426" y="288311"/>
            <a:ext cx="1767290" cy="1265395"/>
          </a:xfrm>
          <a:prstGeom prst="rect">
            <a:avLst/>
          </a:prstGeom>
        </p:spPr>
      </p:pic>
      <p:sp>
        <p:nvSpPr>
          <p:cNvPr id="15" name="Title 1">
            <a:extLst>
              <a:ext uri="{FF2B5EF4-FFF2-40B4-BE49-F238E27FC236}">
                <a16:creationId xmlns:a16="http://schemas.microsoft.com/office/drawing/2014/main" id="{525D9623-70D7-4CD8-A0D1-36558E02FB1C}"/>
              </a:ext>
            </a:extLst>
          </p:cNvPr>
          <p:cNvSpPr txBox="1">
            <a:spLocks/>
          </p:cNvSpPr>
          <p:nvPr/>
        </p:nvSpPr>
        <p:spPr>
          <a:xfrm>
            <a:off x="975420" y="288311"/>
            <a:ext cx="9333071"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4720" y="420552"/>
            <a:ext cx="6096000" cy="3810000"/>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73042" y="3222150"/>
            <a:ext cx="5451102" cy="3215298"/>
          </a:xfrm>
          <a:prstGeom prst="rect">
            <a:avLst/>
          </a:prstGeom>
        </p:spPr>
      </p:pic>
    </p:spTree>
    <p:extLst>
      <p:ext uri="{BB962C8B-B14F-4D97-AF65-F5344CB8AC3E}">
        <p14:creationId xmlns:p14="http://schemas.microsoft.com/office/powerpoint/2010/main" val="101823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1" name="Picture 40">
            <a:extLst>
              <a:ext uri="{FF2B5EF4-FFF2-40B4-BE49-F238E27FC236}">
                <a16:creationId xmlns:a16="http://schemas.microsoft.com/office/drawing/2014/main" id="{7E9942D1-D0C2-4B00-81B7-35A977A8A8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42705" y="5459700"/>
            <a:ext cx="1767290" cy="1265395"/>
          </a:xfrm>
          <a:prstGeom prst="rect">
            <a:avLst/>
          </a:prstGeom>
        </p:spPr>
      </p:pic>
      <p:sp>
        <p:nvSpPr>
          <p:cNvPr id="15" name="Title 1">
            <a:extLst>
              <a:ext uri="{FF2B5EF4-FFF2-40B4-BE49-F238E27FC236}">
                <a16:creationId xmlns:a16="http://schemas.microsoft.com/office/drawing/2014/main" id="{525D9623-70D7-4CD8-A0D1-36558E02FB1C}"/>
              </a:ext>
            </a:extLst>
          </p:cNvPr>
          <p:cNvSpPr txBox="1">
            <a:spLocks/>
          </p:cNvSpPr>
          <p:nvPr/>
        </p:nvSpPr>
        <p:spPr>
          <a:xfrm>
            <a:off x="998866" y="311757"/>
            <a:ext cx="7684025"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sp>
        <p:nvSpPr>
          <p:cNvPr id="3" name="TextBox 2"/>
          <p:cNvSpPr txBox="1"/>
          <p:nvPr/>
        </p:nvSpPr>
        <p:spPr>
          <a:xfrm>
            <a:off x="1441094" y="380390"/>
            <a:ext cx="924641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Possible Elementary Hybrid Model</a:t>
            </a:r>
          </a:p>
        </p:txBody>
      </p:sp>
      <p:sp>
        <p:nvSpPr>
          <p:cNvPr id="5" name="TextBox 4"/>
          <p:cNvSpPr txBox="1"/>
          <p:nvPr/>
        </p:nvSpPr>
        <p:spPr>
          <a:xfrm>
            <a:off x="1521562" y="1411834"/>
            <a:ext cx="9656064"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 students are assigned to Cohort #1 or Cohort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Monday and Thursday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(Cohort #1 for each grade level and classroom attends school all day; assignments issued for the next day for remote learning)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Tuesday and Friday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(Cohort #2 for each grade level and classroom attends school all day; assignments issued for the next day for remote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Wednesday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all students are home for online learning. Teachers schedule small group instruction as needed for acceleration, intervention, etc.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75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BA8B3A-DBC7-448F-AF72-E8009B3E063D}"/>
              </a:ext>
            </a:extLst>
          </p:cNvPr>
          <p:cNvGrpSpPr/>
          <p:nvPr/>
        </p:nvGrpSpPr>
        <p:grpSpPr>
          <a:xfrm>
            <a:off x="0" y="5894957"/>
            <a:ext cx="12192000" cy="1033724"/>
            <a:chOff x="0" y="-22223"/>
            <a:chExt cx="12192000" cy="1033724"/>
          </a:xfrm>
        </p:grpSpPr>
        <p:sp>
          <p:nvSpPr>
            <p:cNvPr id="16" name="Rectangle 15">
              <a:extLst>
                <a:ext uri="{FF2B5EF4-FFF2-40B4-BE49-F238E27FC236}">
                  <a16:creationId xmlns:a16="http://schemas.microsoft.com/office/drawing/2014/main" id="{C7BD9F22-1974-4048-B101-27CAC0BC9B45}"/>
                </a:ext>
              </a:extLst>
            </p:cNvPr>
            <p:cNvSpPr/>
            <p:nvPr/>
          </p:nvSpPr>
          <p:spPr>
            <a:xfrm>
              <a:off x="0" y="0"/>
              <a:ext cx="12192000" cy="96304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B6DF7FCB-6D3B-4718-971F-F91C127649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48751" y="114292"/>
              <a:ext cx="796570" cy="796570"/>
            </a:xfrm>
            <a:prstGeom prst="rect">
              <a:avLst/>
            </a:prstGeom>
          </p:spPr>
        </p:pic>
        <p:pic>
          <p:nvPicPr>
            <p:cNvPr id="19" name="Picture 18">
              <a:extLst>
                <a:ext uri="{FF2B5EF4-FFF2-40B4-BE49-F238E27FC236}">
                  <a16:creationId xmlns:a16="http://schemas.microsoft.com/office/drawing/2014/main" id="{77C068C1-F327-451D-A830-FB200E2323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2178" y="143951"/>
              <a:ext cx="800422" cy="800422"/>
            </a:xfrm>
            <a:prstGeom prst="rect">
              <a:avLst/>
            </a:prstGeom>
          </p:spPr>
        </p:pic>
        <p:pic>
          <p:nvPicPr>
            <p:cNvPr id="21" name="Picture 20">
              <a:extLst>
                <a:ext uri="{FF2B5EF4-FFF2-40B4-BE49-F238E27FC236}">
                  <a16:creationId xmlns:a16="http://schemas.microsoft.com/office/drawing/2014/main" id="{BB91EE7D-B455-4EA3-8E50-F2239DC830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5773" y="132253"/>
              <a:ext cx="800422" cy="800422"/>
            </a:xfrm>
            <a:prstGeom prst="rect">
              <a:avLst/>
            </a:prstGeom>
          </p:spPr>
        </p:pic>
        <p:pic>
          <p:nvPicPr>
            <p:cNvPr id="23" name="Picture 22">
              <a:extLst>
                <a:ext uri="{FF2B5EF4-FFF2-40B4-BE49-F238E27FC236}">
                  <a16:creationId xmlns:a16="http://schemas.microsoft.com/office/drawing/2014/main" id="{50F3B3AB-6AC8-4E76-AB9B-72DA32EDF74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50240" y="125497"/>
              <a:ext cx="796570" cy="796570"/>
            </a:xfrm>
            <a:prstGeom prst="rect">
              <a:avLst/>
            </a:prstGeom>
          </p:spPr>
        </p:pic>
        <p:pic>
          <p:nvPicPr>
            <p:cNvPr id="25" name="Picture 24">
              <a:extLst>
                <a:ext uri="{FF2B5EF4-FFF2-40B4-BE49-F238E27FC236}">
                  <a16:creationId xmlns:a16="http://schemas.microsoft.com/office/drawing/2014/main" id="{1EA0980A-CBA0-47E0-A38F-85818376552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35769" y="140957"/>
              <a:ext cx="806409" cy="806409"/>
            </a:xfrm>
            <a:prstGeom prst="rect">
              <a:avLst/>
            </a:prstGeom>
          </p:spPr>
        </p:pic>
        <p:pic>
          <p:nvPicPr>
            <p:cNvPr id="27" name="Picture 26">
              <a:extLst>
                <a:ext uri="{FF2B5EF4-FFF2-40B4-BE49-F238E27FC236}">
                  <a16:creationId xmlns:a16="http://schemas.microsoft.com/office/drawing/2014/main" id="{14979527-CC71-4558-B0D8-0BF860BAFC6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36846" y="162621"/>
              <a:ext cx="800422" cy="800422"/>
            </a:xfrm>
            <a:prstGeom prst="rect">
              <a:avLst/>
            </a:prstGeom>
          </p:spPr>
        </p:pic>
        <p:pic>
          <p:nvPicPr>
            <p:cNvPr id="29" name="Picture 28">
              <a:extLst>
                <a:ext uri="{FF2B5EF4-FFF2-40B4-BE49-F238E27FC236}">
                  <a16:creationId xmlns:a16="http://schemas.microsoft.com/office/drawing/2014/main" id="{8B48BD05-AADA-4700-BC1B-42A5BF9E8C0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42204" y="128510"/>
              <a:ext cx="796570" cy="796570"/>
            </a:xfrm>
            <a:prstGeom prst="rect">
              <a:avLst/>
            </a:prstGeom>
          </p:spPr>
        </p:pic>
        <p:pic>
          <p:nvPicPr>
            <p:cNvPr id="31" name="Picture 30">
              <a:extLst>
                <a:ext uri="{FF2B5EF4-FFF2-40B4-BE49-F238E27FC236}">
                  <a16:creationId xmlns:a16="http://schemas.microsoft.com/office/drawing/2014/main" id="{FAACDAE3-43D2-4DB5-95BB-29F0422430E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45309" y="125497"/>
              <a:ext cx="796570" cy="796570"/>
            </a:xfrm>
            <a:prstGeom prst="rect">
              <a:avLst/>
            </a:prstGeom>
          </p:spPr>
        </p:pic>
        <p:pic>
          <p:nvPicPr>
            <p:cNvPr id="33" name="Picture 32">
              <a:extLst>
                <a:ext uri="{FF2B5EF4-FFF2-40B4-BE49-F238E27FC236}">
                  <a16:creationId xmlns:a16="http://schemas.microsoft.com/office/drawing/2014/main" id="{12BE2EEC-67DA-468C-9DF1-5B8B6FFCCE62}"/>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516529" y="-22223"/>
              <a:ext cx="1443731" cy="1033724"/>
            </a:xfrm>
            <a:prstGeom prst="rect">
              <a:avLst/>
            </a:prstGeom>
          </p:spPr>
        </p:pic>
      </p:grpSp>
      <p:pic>
        <p:nvPicPr>
          <p:cNvPr id="34" name="Picture 33">
            <a:extLst>
              <a:ext uri="{FF2B5EF4-FFF2-40B4-BE49-F238E27FC236}">
                <a16:creationId xmlns:a16="http://schemas.microsoft.com/office/drawing/2014/main" id="{9BCAAC24-FF1B-42B4-BBC3-94E9E2A52B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33900" y="325479"/>
            <a:ext cx="1672685" cy="1454776"/>
          </a:xfrm>
          <a:prstGeom prst="rect">
            <a:avLst/>
          </a:prstGeom>
        </p:spPr>
      </p:pic>
      <p:sp>
        <p:nvSpPr>
          <p:cNvPr id="14" name="Title 1">
            <a:extLst>
              <a:ext uri="{FF2B5EF4-FFF2-40B4-BE49-F238E27FC236}">
                <a16:creationId xmlns:a16="http://schemas.microsoft.com/office/drawing/2014/main" id="{CA16BA8A-A055-46D2-81AD-8E5808410EAE}"/>
              </a:ext>
            </a:extLst>
          </p:cNvPr>
          <p:cNvSpPr txBox="1">
            <a:spLocks/>
          </p:cNvSpPr>
          <p:nvPr/>
        </p:nvSpPr>
        <p:spPr>
          <a:xfrm>
            <a:off x="59371" y="597083"/>
            <a:ext cx="10006843"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sp>
        <p:nvSpPr>
          <p:cNvPr id="3" name="TextBox 2"/>
          <p:cNvSpPr txBox="1"/>
          <p:nvPr/>
        </p:nvSpPr>
        <p:spPr>
          <a:xfrm>
            <a:off x="877824" y="431597"/>
            <a:ext cx="936203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What would elementary school like?</a:t>
            </a:r>
          </a:p>
        </p:txBody>
      </p:sp>
      <p:sp>
        <p:nvSpPr>
          <p:cNvPr id="4" name="TextBox 3"/>
          <p:cNvSpPr txBox="1"/>
          <p:nvPr/>
        </p:nvSpPr>
        <p:spPr>
          <a:xfrm>
            <a:off x="877824" y="1386823"/>
            <a:ext cx="9009284" cy="464742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Classes will be half their current size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will be seated as far apart as possible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will wear masks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Lunch tables and seating will be at least six feet apart, students will eat with their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grade level cohort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will have their own supplies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will wash or sanitize their hands regularly during the day, especially when transitioning to a different location as a cohort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will go to recess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will go straight to class in the morning in order to stay with their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grade level cohort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Classes will be led to bus lines and the lunch room in lines, six feet apart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Parents and non-program volunteers will not be allowed on campus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5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BA8B3A-DBC7-448F-AF72-E8009B3E063D}"/>
              </a:ext>
            </a:extLst>
          </p:cNvPr>
          <p:cNvGrpSpPr/>
          <p:nvPr/>
        </p:nvGrpSpPr>
        <p:grpSpPr>
          <a:xfrm>
            <a:off x="0" y="5894957"/>
            <a:ext cx="12192000" cy="1033724"/>
            <a:chOff x="0" y="-22223"/>
            <a:chExt cx="12192000" cy="1033724"/>
          </a:xfrm>
        </p:grpSpPr>
        <p:sp>
          <p:nvSpPr>
            <p:cNvPr id="16" name="Rectangle 15">
              <a:extLst>
                <a:ext uri="{FF2B5EF4-FFF2-40B4-BE49-F238E27FC236}">
                  <a16:creationId xmlns:a16="http://schemas.microsoft.com/office/drawing/2014/main" id="{C7BD9F22-1974-4048-B101-27CAC0BC9B45}"/>
                </a:ext>
              </a:extLst>
            </p:cNvPr>
            <p:cNvSpPr/>
            <p:nvPr/>
          </p:nvSpPr>
          <p:spPr>
            <a:xfrm>
              <a:off x="0" y="0"/>
              <a:ext cx="12192000" cy="96304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B6DF7FCB-6D3B-4718-971F-F91C127649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48751" y="114292"/>
              <a:ext cx="796570" cy="796570"/>
            </a:xfrm>
            <a:prstGeom prst="rect">
              <a:avLst/>
            </a:prstGeom>
          </p:spPr>
        </p:pic>
        <p:pic>
          <p:nvPicPr>
            <p:cNvPr id="19" name="Picture 18">
              <a:extLst>
                <a:ext uri="{FF2B5EF4-FFF2-40B4-BE49-F238E27FC236}">
                  <a16:creationId xmlns:a16="http://schemas.microsoft.com/office/drawing/2014/main" id="{77C068C1-F327-451D-A830-FB200E2323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2178" y="143951"/>
              <a:ext cx="800422" cy="800422"/>
            </a:xfrm>
            <a:prstGeom prst="rect">
              <a:avLst/>
            </a:prstGeom>
          </p:spPr>
        </p:pic>
        <p:pic>
          <p:nvPicPr>
            <p:cNvPr id="21" name="Picture 20">
              <a:extLst>
                <a:ext uri="{FF2B5EF4-FFF2-40B4-BE49-F238E27FC236}">
                  <a16:creationId xmlns:a16="http://schemas.microsoft.com/office/drawing/2014/main" id="{BB91EE7D-B455-4EA3-8E50-F2239DC830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5773" y="132253"/>
              <a:ext cx="800422" cy="800422"/>
            </a:xfrm>
            <a:prstGeom prst="rect">
              <a:avLst/>
            </a:prstGeom>
          </p:spPr>
        </p:pic>
        <p:pic>
          <p:nvPicPr>
            <p:cNvPr id="23" name="Picture 22">
              <a:extLst>
                <a:ext uri="{FF2B5EF4-FFF2-40B4-BE49-F238E27FC236}">
                  <a16:creationId xmlns:a16="http://schemas.microsoft.com/office/drawing/2014/main" id="{50F3B3AB-6AC8-4E76-AB9B-72DA32EDF74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50240" y="125497"/>
              <a:ext cx="796570" cy="796570"/>
            </a:xfrm>
            <a:prstGeom prst="rect">
              <a:avLst/>
            </a:prstGeom>
          </p:spPr>
        </p:pic>
        <p:pic>
          <p:nvPicPr>
            <p:cNvPr id="25" name="Picture 24">
              <a:extLst>
                <a:ext uri="{FF2B5EF4-FFF2-40B4-BE49-F238E27FC236}">
                  <a16:creationId xmlns:a16="http://schemas.microsoft.com/office/drawing/2014/main" id="{1EA0980A-CBA0-47E0-A38F-85818376552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35769" y="140957"/>
              <a:ext cx="806409" cy="806409"/>
            </a:xfrm>
            <a:prstGeom prst="rect">
              <a:avLst/>
            </a:prstGeom>
          </p:spPr>
        </p:pic>
        <p:pic>
          <p:nvPicPr>
            <p:cNvPr id="27" name="Picture 26">
              <a:extLst>
                <a:ext uri="{FF2B5EF4-FFF2-40B4-BE49-F238E27FC236}">
                  <a16:creationId xmlns:a16="http://schemas.microsoft.com/office/drawing/2014/main" id="{14979527-CC71-4558-B0D8-0BF860BAFC6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36846" y="162621"/>
              <a:ext cx="800422" cy="800422"/>
            </a:xfrm>
            <a:prstGeom prst="rect">
              <a:avLst/>
            </a:prstGeom>
          </p:spPr>
        </p:pic>
        <p:pic>
          <p:nvPicPr>
            <p:cNvPr id="29" name="Picture 28">
              <a:extLst>
                <a:ext uri="{FF2B5EF4-FFF2-40B4-BE49-F238E27FC236}">
                  <a16:creationId xmlns:a16="http://schemas.microsoft.com/office/drawing/2014/main" id="{8B48BD05-AADA-4700-BC1B-42A5BF9E8C0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42204" y="128510"/>
              <a:ext cx="796570" cy="796570"/>
            </a:xfrm>
            <a:prstGeom prst="rect">
              <a:avLst/>
            </a:prstGeom>
          </p:spPr>
        </p:pic>
        <p:pic>
          <p:nvPicPr>
            <p:cNvPr id="31" name="Picture 30">
              <a:extLst>
                <a:ext uri="{FF2B5EF4-FFF2-40B4-BE49-F238E27FC236}">
                  <a16:creationId xmlns:a16="http://schemas.microsoft.com/office/drawing/2014/main" id="{FAACDAE3-43D2-4DB5-95BB-29F0422430E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45309" y="125497"/>
              <a:ext cx="796570" cy="796570"/>
            </a:xfrm>
            <a:prstGeom prst="rect">
              <a:avLst/>
            </a:prstGeom>
          </p:spPr>
        </p:pic>
        <p:pic>
          <p:nvPicPr>
            <p:cNvPr id="33" name="Picture 32">
              <a:extLst>
                <a:ext uri="{FF2B5EF4-FFF2-40B4-BE49-F238E27FC236}">
                  <a16:creationId xmlns:a16="http://schemas.microsoft.com/office/drawing/2014/main" id="{12BE2EEC-67DA-468C-9DF1-5B8B6FFCCE62}"/>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516529" y="-22223"/>
              <a:ext cx="1443731" cy="1033724"/>
            </a:xfrm>
            <a:prstGeom prst="rect">
              <a:avLst/>
            </a:prstGeom>
          </p:spPr>
        </p:pic>
      </p:grpSp>
      <p:pic>
        <p:nvPicPr>
          <p:cNvPr id="34" name="Picture 33">
            <a:extLst>
              <a:ext uri="{FF2B5EF4-FFF2-40B4-BE49-F238E27FC236}">
                <a16:creationId xmlns:a16="http://schemas.microsoft.com/office/drawing/2014/main" id="{9BCAAC24-FF1B-42B4-BBC3-94E9E2A52B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33900" y="325479"/>
            <a:ext cx="1672685" cy="1454776"/>
          </a:xfrm>
          <a:prstGeom prst="rect">
            <a:avLst/>
          </a:prstGeom>
        </p:spPr>
      </p:pic>
      <p:sp>
        <p:nvSpPr>
          <p:cNvPr id="14" name="Title 1">
            <a:extLst>
              <a:ext uri="{FF2B5EF4-FFF2-40B4-BE49-F238E27FC236}">
                <a16:creationId xmlns:a16="http://schemas.microsoft.com/office/drawing/2014/main" id="{CA16BA8A-A055-46D2-81AD-8E5808410EAE}"/>
              </a:ext>
            </a:extLst>
          </p:cNvPr>
          <p:cNvSpPr txBox="1">
            <a:spLocks/>
          </p:cNvSpPr>
          <p:nvPr/>
        </p:nvSpPr>
        <p:spPr>
          <a:xfrm>
            <a:off x="59371" y="597083"/>
            <a:ext cx="10006843"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sp>
        <p:nvSpPr>
          <p:cNvPr id="3" name="TextBox 2"/>
          <p:cNvSpPr txBox="1"/>
          <p:nvPr/>
        </p:nvSpPr>
        <p:spPr>
          <a:xfrm>
            <a:off x="877824" y="431597"/>
            <a:ext cx="885870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Cohorts: How they help contain the spread….</a:t>
            </a:r>
          </a:p>
        </p:txBody>
      </p:sp>
      <p:sp>
        <p:nvSpPr>
          <p:cNvPr id="4" name="TextBox 3"/>
          <p:cNvSpPr txBox="1"/>
          <p:nvPr/>
        </p:nvSpPr>
        <p:spPr>
          <a:xfrm>
            <a:off x="950976" y="1463040"/>
            <a:ext cx="9009284"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Elementary students will be contained in their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grade level cohort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throughout the school day.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will eat lunch with their grade level peers, have recess with grade level peers, and will not interact with children in other grade levels to the extent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WHY?: Containment of potential outbreaks of COVID-19. </a:t>
            </a:r>
          </a:p>
        </p:txBody>
      </p:sp>
    </p:spTree>
    <p:extLst>
      <p:ext uri="{BB962C8B-B14F-4D97-AF65-F5344CB8AC3E}">
        <p14:creationId xmlns:p14="http://schemas.microsoft.com/office/powerpoint/2010/main" val="3875440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654990" y="288311"/>
            <a:ext cx="483815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graphicFrame>
        <p:nvGraphicFramePr>
          <p:cNvPr id="14" name="Table 13">
            <a:extLst>
              <a:ext uri="{FF2B5EF4-FFF2-40B4-BE49-F238E27FC236}">
                <a16:creationId xmlns:a16="http://schemas.microsoft.com/office/drawing/2014/main" id="{96FE28CC-6255-43E3-8D99-35A51A783E7C}"/>
              </a:ext>
            </a:extLst>
          </p:cNvPr>
          <p:cNvGraphicFramePr>
            <a:graphicFrameLocks noGrp="1"/>
          </p:cNvGraphicFramePr>
          <p:nvPr>
            <p:extLst>
              <p:ext uri="{D42A27DB-BD31-4B8C-83A1-F6EECF244321}">
                <p14:modId xmlns:p14="http://schemas.microsoft.com/office/powerpoint/2010/main" val="2420652240"/>
              </p:ext>
            </p:extLst>
          </p:nvPr>
        </p:nvGraphicFramePr>
        <p:xfrm>
          <a:off x="2220686" y="136815"/>
          <a:ext cx="6093934" cy="6589027"/>
        </p:xfrm>
        <a:graphic>
          <a:graphicData uri="http://schemas.openxmlformats.org/drawingml/2006/table">
            <a:tbl>
              <a:tblPr firstRow="1" firstCol="1" bandRow="1"/>
              <a:tblGrid>
                <a:gridCol w="2868882">
                  <a:extLst>
                    <a:ext uri="{9D8B030D-6E8A-4147-A177-3AD203B41FA5}">
                      <a16:colId xmlns:a16="http://schemas.microsoft.com/office/drawing/2014/main" val="2485491481"/>
                    </a:ext>
                  </a:extLst>
                </a:gridCol>
                <a:gridCol w="3225052">
                  <a:extLst>
                    <a:ext uri="{9D8B030D-6E8A-4147-A177-3AD203B41FA5}">
                      <a16:colId xmlns:a16="http://schemas.microsoft.com/office/drawing/2014/main" val="2521468302"/>
                    </a:ext>
                  </a:extLst>
                </a:gridCol>
              </a:tblGrid>
              <a:tr h="248449">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Mondays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 Cohort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55865926"/>
                  </a:ext>
                </a:extLst>
              </a:tr>
              <a:tr h="993794">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Remote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Learning Assignments on software, projects, reading, math practice) Cohort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41549526"/>
                  </a:ext>
                </a:extLst>
              </a:tr>
              <a:tr h="170813">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608961"/>
                  </a:ext>
                </a:extLst>
              </a:tr>
              <a:tr h="993794">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Tuesdays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Remote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learning assignments on software, projects, reading, math practice) Cohort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3218689"/>
                  </a:ext>
                </a:extLst>
              </a:tr>
              <a:tr h="248449">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 Cohort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95327814"/>
                  </a:ext>
                </a:extLst>
              </a:tr>
              <a:tr h="310546">
                <a:tc>
                  <a:txBody>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507335"/>
                  </a:ext>
                </a:extLst>
              </a:tr>
              <a:tr h="496897">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Wednesdays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Zoom Live /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Remote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Learning Assignments on software/other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22591827"/>
                  </a:ext>
                </a:extLst>
              </a:tr>
              <a:tr h="310546">
                <a:tc>
                  <a:txBody>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465760"/>
                  </a:ext>
                </a:extLst>
              </a:tr>
              <a:tr h="248449">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Thursdays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 Cohort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92455715"/>
                  </a:ext>
                </a:extLst>
              </a:tr>
              <a:tr h="993794">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Remote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learning assignments on software, projects, reading, math practice) Cohort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24186841"/>
                  </a:ext>
                </a:extLst>
              </a:tr>
              <a:tr h="310546">
                <a:tc>
                  <a:txBody>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81851"/>
                  </a:ext>
                </a:extLst>
              </a:tr>
              <a:tr h="993794">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Fridays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Remote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learning assignments on software, projects, reading, math practice) Cohort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19457635"/>
                  </a:ext>
                </a:extLst>
              </a:tr>
              <a:tr h="248449">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 Cohort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69424088"/>
                  </a:ext>
                </a:extLst>
              </a:tr>
            </a:tbl>
          </a:graphicData>
        </a:graphic>
      </p:graphicFrame>
      <p:sp>
        <p:nvSpPr>
          <p:cNvPr id="3" name="TextBox 2"/>
          <p:cNvSpPr txBox="1"/>
          <p:nvPr/>
        </p:nvSpPr>
        <p:spPr>
          <a:xfrm>
            <a:off x="9190105" y="288311"/>
            <a:ext cx="2850776"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F0"/>
                </a:solidFill>
                <a:effectLst/>
                <a:uLnTx/>
                <a:uFillTx/>
                <a:latin typeface="Calibri" panose="020F0502020204030204"/>
                <a:ea typeface="+mn-ea"/>
                <a:cs typeface="+mn-cs"/>
              </a:rPr>
              <a:t>Elementary Hybrid Schedule</a:t>
            </a:r>
          </a:p>
        </p:txBody>
      </p:sp>
      <p:sp>
        <p:nvSpPr>
          <p:cNvPr id="5" name="TextBox 4"/>
          <p:cNvSpPr txBox="1"/>
          <p:nvPr/>
        </p:nvSpPr>
        <p:spPr>
          <a:xfrm>
            <a:off x="9090212" y="4810205"/>
            <a:ext cx="26202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*Specialists schedules will be modified/rotated</a:t>
            </a:r>
          </a:p>
        </p:txBody>
      </p:sp>
    </p:spTree>
    <p:extLst>
      <p:ext uri="{BB962C8B-B14F-4D97-AF65-F5344CB8AC3E}">
        <p14:creationId xmlns:p14="http://schemas.microsoft.com/office/powerpoint/2010/main" val="4099211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1" name="Picture 40">
            <a:extLst>
              <a:ext uri="{FF2B5EF4-FFF2-40B4-BE49-F238E27FC236}">
                <a16:creationId xmlns:a16="http://schemas.microsoft.com/office/drawing/2014/main" id="{7E9942D1-D0C2-4B00-81B7-35A977A8A8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42705" y="5459700"/>
            <a:ext cx="1767290" cy="1265395"/>
          </a:xfrm>
          <a:prstGeom prst="rect">
            <a:avLst/>
          </a:prstGeom>
        </p:spPr>
      </p:pic>
      <p:sp>
        <p:nvSpPr>
          <p:cNvPr id="15" name="Title 1">
            <a:extLst>
              <a:ext uri="{FF2B5EF4-FFF2-40B4-BE49-F238E27FC236}">
                <a16:creationId xmlns:a16="http://schemas.microsoft.com/office/drawing/2014/main" id="{525D9623-70D7-4CD8-A0D1-36558E02FB1C}"/>
              </a:ext>
            </a:extLst>
          </p:cNvPr>
          <p:cNvSpPr txBox="1">
            <a:spLocks/>
          </p:cNvSpPr>
          <p:nvPr/>
        </p:nvSpPr>
        <p:spPr>
          <a:xfrm>
            <a:off x="1319297" y="493028"/>
            <a:ext cx="5339409"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sp>
        <p:nvSpPr>
          <p:cNvPr id="3" name="TextBox 2"/>
          <p:cNvSpPr txBox="1"/>
          <p:nvPr/>
        </p:nvSpPr>
        <p:spPr>
          <a:xfrm>
            <a:off x="1405015" y="456249"/>
            <a:ext cx="974384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Elementary Hybrid Models: Pros</a:t>
            </a:r>
          </a:p>
        </p:txBody>
      </p:sp>
      <p:sp>
        <p:nvSpPr>
          <p:cNvPr id="5" name="TextBox 4"/>
          <p:cNvSpPr txBox="1"/>
          <p:nvPr/>
        </p:nvSpPr>
        <p:spPr>
          <a:xfrm>
            <a:off x="1405015" y="1685578"/>
            <a:ext cx="8199843" cy="433965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Reduces class size by half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Increases the ability to social distance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Reduces number of students in hallways, cafeterias and buses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are in school in person for part of the week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get to see some of their friends, their teacher, and other staff members in person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receive more direct instruction from their teacher than under the current model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Helps students with issues related to isolation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who need in person assistance can get the assistance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724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1" name="Picture 40">
            <a:extLst>
              <a:ext uri="{FF2B5EF4-FFF2-40B4-BE49-F238E27FC236}">
                <a16:creationId xmlns:a16="http://schemas.microsoft.com/office/drawing/2014/main" id="{7E9942D1-D0C2-4B00-81B7-35A977A8A8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42705" y="5459700"/>
            <a:ext cx="1767290" cy="1265395"/>
          </a:xfrm>
          <a:prstGeom prst="rect">
            <a:avLst/>
          </a:prstGeom>
        </p:spPr>
      </p:pic>
      <p:sp>
        <p:nvSpPr>
          <p:cNvPr id="15" name="Title 1">
            <a:extLst>
              <a:ext uri="{FF2B5EF4-FFF2-40B4-BE49-F238E27FC236}">
                <a16:creationId xmlns:a16="http://schemas.microsoft.com/office/drawing/2014/main" id="{525D9623-70D7-4CD8-A0D1-36558E02FB1C}"/>
              </a:ext>
            </a:extLst>
          </p:cNvPr>
          <p:cNvSpPr txBox="1">
            <a:spLocks/>
          </p:cNvSpPr>
          <p:nvPr/>
        </p:nvSpPr>
        <p:spPr>
          <a:xfrm>
            <a:off x="654990" y="288311"/>
            <a:ext cx="483815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sp>
        <p:nvSpPr>
          <p:cNvPr id="3" name="Rectangle 2"/>
          <p:cNvSpPr/>
          <p:nvPr/>
        </p:nvSpPr>
        <p:spPr>
          <a:xfrm>
            <a:off x="1290993" y="357076"/>
            <a:ext cx="8152683"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Elementary Hybrid Models: Cons</a:t>
            </a:r>
          </a:p>
        </p:txBody>
      </p:sp>
      <p:sp>
        <p:nvSpPr>
          <p:cNvPr id="7" name="Rectangle 6"/>
          <p:cNvSpPr/>
          <p:nvPr/>
        </p:nvSpPr>
        <p:spPr>
          <a:xfrm>
            <a:off x="1290992" y="1356804"/>
            <a:ext cx="7937531" cy="5016758"/>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Teachers must teach in person and online in some form throughout the week resulting in a heavier workload (e.g., lesson planning for remote learning and lesson/activity planning for in-person learning)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Young children would work 2-3 days per week on online software and packet work without teacher “ZOOM” lessons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Maintaining continuity of instruction will be challenging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Reduction in content taught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Working parents may find it difficult to find childcare with a hybrid schedule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in childcare on off days, could bring the virus to school from the daycare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Logistical challenges for families with students spread across multiple grade levels and schools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May require more teaching staff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Requires parent or caregiver involvement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Specialists and extracurricular activities will need to alter schedules</a:t>
            </a:r>
          </a:p>
        </p:txBody>
      </p:sp>
    </p:spTree>
    <p:extLst>
      <p:ext uri="{BB962C8B-B14F-4D97-AF65-F5344CB8AC3E}">
        <p14:creationId xmlns:p14="http://schemas.microsoft.com/office/powerpoint/2010/main" val="3103386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1" name="Picture 40">
            <a:extLst>
              <a:ext uri="{FF2B5EF4-FFF2-40B4-BE49-F238E27FC236}">
                <a16:creationId xmlns:a16="http://schemas.microsoft.com/office/drawing/2014/main" id="{7E9942D1-D0C2-4B00-81B7-35A977A8A8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42705" y="5459700"/>
            <a:ext cx="1767290" cy="1265395"/>
          </a:xfrm>
          <a:prstGeom prst="rect">
            <a:avLst/>
          </a:prstGeom>
        </p:spPr>
      </p:pic>
      <p:sp>
        <p:nvSpPr>
          <p:cNvPr id="15" name="Title 1">
            <a:extLst>
              <a:ext uri="{FF2B5EF4-FFF2-40B4-BE49-F238E27FC236}">
                <a16:creationId xmlns:a16="http://schemas.microsoft.com/office/drawing/2014/main" id="{525D9623-70D7-4CD8-A0D1-36558E02FB1C}"/>
              </a:ext>
            </a:extLst>
          </p:cNvPr>
          <p:cNvSpPr txBox="1">
            <a:spLocks/>
          </p:cNvSpPr>
          <p:nvPr/>
        </p:nvSpPr>
        <p:spPr>
          <a:xfrm>
            <a:off x="1319297" y="493028"/>
            <a:ext cx="5339409"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4A82"/>
              </a:solidFill>
              <a:effectLst/>
              <a:uLnTx/>
              <a:uFillTx/>
              <a:latin typeface="Calibri" panose="020F0502020204030204"/>
              <a:ea typeface="+mj-ea"/>
              <a:cs typeface="+mj-cs"/>
            </a:endParaRPr>
          </a:p>
        </p:txBody>
      </p:sp>
      <p:pic>
        <p:nvPicPr>
          <p:cNvPr id="14" name="Picture 13">
            <a:extLst>
              <a:ext uri="{FF2B5EF4-FFF2-40B4-BE49-F238E27FC236}">
                <a16:creationId xmlns:a16="http://schemas.microsoft.com/office/drawing/2014/main" id="{DE9F11DC-4520-40E6-94AE-27D228BD9EA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37310" y="156774"/>
            <a:ext cx="1672685" cy="1454776"/>
          </a:xfrm>
          <a:prstGeom prst="rect">
            <a:avLst/>
          </a:prstGeom>
        </p:spPr>
      </p:pic>
      <p:sp>
        <p:nvSpPr>
          <p:cNvPr id="16" name="Title 1">
            <a:extLst>
              <a:ext uri="{FF2B5EF4-FFF2-40B4-BE49-F238E27FC236}">
                <a16:creationId xmlns:a16="http://schemas.microsoft.com/office/drawing/2014/main" id="{69FC4A5B-1B85-4CF7-8672-F6E419458DFA}"/>
              </a:ext>
            </a:extLst>
          </p:cNvPr>
          <p:cNvSpPr txBox="1">
            <a:spLocks/>
          </p:cNvSpPr>
          <p:nvPr/>
        </p:nvSpPr>
        <p:spPr>
          <a:xfrm>
            <a:off x="959313" y="-846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What would Secondary School look like?</a:t>
            </a:r>
          </a:p>
        </p:txBody>
      </p:sp>
      <p:graphicFrame>
        <p:nvGraphicFramePr>
          <p:cNvPr id="3" name="Table 2">
            <a:extLst>
              <a:ext uri="{FF2B5EF4-FFF2-40B4-BE49-F238E27FC236}">
                <a16:creationId xmlns:a16="http://schemas.microsoft.com/office/drawing/2014/main" id="{96FE28CC-6255-43E3-8D99-35A51A783E7C}"/>
              </a:ext>
            </a:extLst>
          </p:cNvPr>
          <p:cNvGraphicFramePr>
            <a:graphicFrameLocks noGrp="1"/>
          </p:cNvGraphicFramePr>
          <p:nvPr>
            <p:extLst>
              <p:ext uri="{D42A27DB-BD31-4B8C-83A1-F6EECF244321}">
                <p14:modId xmlns:p14="http://schemas.microsoft.com/office/powerpoint/2010/main" val="164109887"/>
              </p:ext>
            </p:extLst>
          </p:nvPr>
        </p:nvGraphicFramePr>
        <p:xfrm>
          <a:off x="1377925" y="1659026"/>
          <a:ext cx="5041783" cy="4806102"/>
        </p:xfrm>
        <a:graphic>
          <a:graphicData uri="http://schemas.openxmlformats.org/drawingml/2006/table">
            <a:tbl>
              <a:tblPr firstRow="1" firstCol="1" bandRow="1"/>
              <a:tblGrid>
                <a:gridCol w="2373554">
                  <a:extLst>
                    <a:ext uri="{9D8B030D-6E8A-4147-A177-3AD203B41FA5}">
                      <a16:colId xmlns:a16="http://schemas.microsoft.com/office/drawing/2014/main" val="2485491481"/>
                    </a:ext>
                  </a:extLst>
                </a:gridCol>
                <a:gridCol w="2668229">
                  <a:extLst>
                    <a:ext uri="{9D8B030D-6E8A-4147-A177-3AD203B41FA5}">
                      <a16:colId xmlns:a16="http://schemas.microsoft.com/office/drawing/2014/main" val="2521468302"/>
                    </a:ext>
                  </a:extLst>
                </a:gridCol>
              </a:tblGrid>
              <a:tr h="377075">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Mondays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55865926"/>
                  </a:ext>
                </a:extLst>
              </a:tr>
              <a:tr h="377075">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dirty="0">
                          <a:effectLst/>
                          <a:latin typeface="Calibri" panose="020F0502020204030204" pitchFamily="34" charset="0"/>
                          <a:ea typeface="Calibri" panose="020F0502020204030204" pitchFamily="34" charset="0"/>
                          <a:cs typeface="Times New Roman" panose="02020603050405020304" pitchFamily="18" charset="0"/>
                        </a:rPr>
                        <a:t>(Google Classroom)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41549526"/>
                  </a:ext>
                </a:extLst>
              </a:tr>
              <a:tr h="377075">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608961"/>
                  </a:ext>
                </a:extLst>
              </a:tr>
              <a:tr h="377075">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Tuesdays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dirty="0">
                          <a:effectLst/>
                          <a:latin typeface="Calibri" panose="020F0502020204030204" pitchFamily="34" charset="0"/>
                          <a:ea typeface="Calibri" panose="020F0502020204030204" pitchFamily="34" charset="0"/>
                          <a:cs typeface="Times New Roman" panose="02020603050405020304" pitchFamily="18" charset="0"/>
                        </a:rPr>
                        <a:t>(Google Classroom)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3218689"/>
                  </a:ext>
                </a:extLst>
              </a:tr>
              <a:tr h="377075">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95327814"/>
                  </a:ext>
                </a:extLst>
              </a:tr>
              <a:tr h="235672">
                <a:tc>
                  <a:txBody>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507335"/>
                  </a:ext>
                </a:extLst>
              </a:tr>
              <a:tr h="477453">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Wednesdays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Zoom Live / Google Classroom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22591827"/>
                  </a:ext>
                </a:extLst>
              </a:tr>
              <a:tr h="235672">
                <a:tc>
                  <a:txBody>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465760"/>
                  </a:ext>
                </a:extLst>
              </a:tr>
              <a:tr h="377075">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Thursdays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92455715"/>
                  </a:ext>
                </a:extLst>
              </a:tr>
              <a:tr h="377075">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dirty="0">
                          <a:effectLst/>
                          <a:latin typeface="Calibri" panose="020F0502020204030204" pitchFamily="34" charset="0"/>
                          <a:ea typeface="Calibri" panose="020F0502020204030204" pitchFamily="34" charset="0"/>
                          <a:cs typeface="Times New Roman" panose="02020603050405020304" pitchFamily="18" charset="0"/>
                        </a:rPr>
                        <a:t>(Google Classroom)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24186841"/>
                  </a:ext>
                </a:extLst>
              </a:tr>
              <a:tr h="0">
                <a:tc>
                  <a:txBody>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81851"/>
                  </a:ext>
                </a:extLst>
              </a:tr>
              <a:tr h="377075">
                <a:tc row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Fridays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 – L </a:t>
                      </a:r>
                      <a:r>
                        <a:rPr lang="en-US" sz="1600" dirty="0">
                          <a:effectLst/>
                          <a:latin typeface="Calibri" panose="020F0502020204030204" pitchFamily="34" charset="0"/>
                          <a:ea typeface="Calibri" panose="020F0502020204030204" pitchFamily="34" charset="0"/>
                          <a:cs typeface="Times New Roman" panose="02020603050405020304" pitchFamily="18" charset="0"/>
                        </a:rPr>
                        <a:t>(Google Classroom)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19457635"/>
                  </a:ext>
                </a:extLst>
              </a:tr>
              <a:tr h="377075">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 – Z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Person)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69424088"/>
                  </a:ext>
                </a:extLst>
              </a:tr>
            </a:tbl>
          </a:graphicData>
        </a:graphic>
      </p:graphicFrame>
      <p:sp>
        <p:nvSpPr>
          <p:cNvPr id="5" name="TextBox 4">
            <a:extLst>
              <a:ext uri="{FF2B5EF4-FFF2-40B4-BE49-F238E27FC236}">
                <a16:creationId xmlns:a16="http://schemas.microsoft.com/office/drawing/2014/main" id="{1ABAB30A-B0E6-44F0-ACC7-D31835EA6354}"/>
              </a:ext>
            </a:extLst>
          </p:cNvPr>
          <p:cNvSpPr txBox="1"/>
          <p:nvPr/>
        </p:nvSpPr>
        <p:spPr>
          <a:xfrm>
            <a:off x="7785234" y="1995145"/>
            <a:ext cx="3028841" cy="163121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Siblings with different last names could attend school, in-person, based on the older sibling’s last name</a:t>
            </a:r>
          </a:p>
        </p:txBody>
      </p:sp>
    </p:spTree>
    <p:extLst>
      <p:ext uri="{BB962C8B-B14F-4D97-AF65-F5344CB8AC3E}">
        <p14:creationId xmlns:p14="http://schemas.microsoft.com/office/powerpoint/2010/main" val="2881317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27538"/>
            <a:ext cx="10515600" cy="993532"/>
          </a:xfrm>
        </p:spPr>
        <p:txBody>
          <a:bodyPr>
            <a:normAutofit fontScale="90000"/>
          </a:bodyPr>
          <a:lstStyle/>
          <a:p>
            <a:br>
              <a:rPr lang="en-US" dirty="0">
                <a:solidFill>
                  <a:srgbClr val="0070C0"/>
                </a:solidFill>
              </a:rPr>
            </a:br>
            <a:br>
              <a:rPr lang="en-US" dirty="0">
                <a:solidFill>
                  <a:srgbClr val="0070C0"/>
                </a:solidFill>
              </a:rPr>
            </a:br>
            <a:r>
              <a:rPr lang="en-US" sz="4900" dirty="0">
                <a:solidFill>
                  <a:srgbClr val="0070C0"/>
                </a:solidFill>
              </a:rPr>
              <a:t>Secondary Hybrid Models: Pros</a:t>
            </a:r>
            <a:br>
              <a:rPr lang="en-US" dirty="0">
                <a:solidFill>
                  <a:srgbClr val="0070C0"/>
                </a:solidFill>
              </a:rPr>
            </a:br>
            <a:br>
              <a:rPr lang="en-US" dirty="0"/>
            </a:br>
            <a:endParaRPr lang="en-US" dirty="0"/>
          </a:p>
        </p:txBody>
      </p:sp>
      <p:sp>
        <p:nvSpPr>
          <p:cNvPr id="3" name="Content Placeholder 2"/>
          <p:cNvSpPr>
            <a:spLocks noGrp="1"/>
          </p:cNvSpPr>
          <p:nvPr>
            <p:ph idx="1"/>
          </p:nvPr>
        </p:nvSpPr>
        <p:spPr>
          <a:xfrm>
            <a:off x="838200" y="1521070"/>
            <a:ext cx="10515600" cy="5073161"/>
          </a:xfrm>
        </p:spPr>
        <p:txBody>
          <a:bodyPr>
            <a:normAutofit fontScale="47500" lnSpcReduction="20000"/>
          </a:bodyPr>
          <a:lstStyle/>
          <a:p>
            <a:pPr marL="285750" indent="-285750"/>
            <a:r>
              <a:rPr lang="en-US" sz="4200" dirty="0"/>
              <a:t>Time for smaller groups of students to acclimate to new procedures</a:t>
            </a:r>
          </a:p>
          <a:p>
            <a:pPr marL="285750" indent="-285750"/>
            <a:r>
              <a:rPr lang="en-US" sz="4200" dirty="0"/>
              <a:t>Reduce the number of physical interactions by limiting the number of students on campus and on buses</a:t>
            </a:r>
          </a:p>
          <a:p>
            <a:pPr marL="285750" indent="-285750"/>
            <a:r>
              <a:rPr lang="en-US" sz="4200" dirty="0"/>
              <a:t>Increase the opportunity to provide proper social distancing</a:t>
            </a:r>
          </a:p>
          <a:p>
            <a:pPr marL="285750" indent="-285750"/>
            <a:r>
              <a:rPr lang="en-US" sz="4200" dirty="0"/>
              <a:t>Reduce overcrowded classrooms, hallways, cafeteria/MPR and common areas. Management of students in these shared spaces will be more effective Increase opportunities for teachers to provide 1:1 support to students as they transition back to campus</a:t>
            </a:r>
          </a:p>
          <a:p>
            <a:pPr marL="285750" indent="-285750"/>
            <a:r>
              <a:rPr lang="en-US" sz="4200" dirty="0"/>
              <a:t>Continued to use of Zoom and Google Classroom allows for smoother transition back to Remote Learning by Necessity if needed</a:t>
            </a:r>
          </a:p>
          <a:p>
            <a:pPr marL="285750" indent="-285750"/>
            <a:r>
              <a:rPr lang="en-US" sz="4200" dirty="0"/>
              <a:t>Attendance can be taken using same practices currently used in Remote Learning by Necessity Allows for flexibility </a:t>
            </a:r>
          </a:p>
          <a:p>
            <a:pPr marL="285750" indent="-285750"/>
            <a:r>
              <a:rPr lang="en-US" sz="4200" dirty="0"/>
              <a:t>Transition is easier for students as they are currently utilizing synchronous and asynchronous learning</a:t>
            </a:r>
          </a:p>
          <a:p>
            <a:pPr marL="285750" indent="-285750"/>
            <a:r>
              <a:rPr lang="en-US" sz="4200" dirty="0"/>
              <a:t>Allows teachers to provide consistent Tier I and Tier II interventions</a:t>
            </a:r>
          </a:p>
          <a:p>
            <a:pPr marL="285750" indent="-285750"/>
            <a:r>
              <a:rPr lang="en-US" sz="4200" dirty="0"/>
              <a:t>Students can benefit from technology on campus </a:t>
            </a:r>
          </a:p>
          <a:p>
            <a:pPr marL="285750" indent="-285750"/>
            <a:r>
              <a:rPr lang="en-US" sz="4200" dirty="0"/>
              <a:t>Another option for parents as online learning has proven to be difficult</a:t>
            </a:r>
          </a:p>
          <a:p>
            <a:pPr marL="285750" indent="-285750"/>
            <a:endParaRPr lang="en-US" dirty="0"/>
          </a:p>
          <a:p>
            <a:pPr marL="285750" indent="-285750"/>
            <a:endParaRPr lang="en-US" dirty="0"/>
          </a:p>
          <a:p>
            <a:pPr marL="285750" indent="-285750"/>
            <a:endParaRPr lang="en-US" dirty="0"/>
          </a:p>
          <a:p>
            <a:endParaRPr lang="en-US" dirty="0"/>
          </a:p>
        </p:txBody>
      </p:sp>
    </p:spTree>
    <p:extLst>
      <p:ext uri="{BB962C8B-B14F-4D97-AF65-F5344CB8AC3E}">
        <p14:creationId xmlns:p14="http://schemas.microsoft.com/office/powerpoint/2010/main" val="92990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0823"/>
            <a:ext cx="10515600" cy="958362"/>
          </a:xfrm>
        </p:spPr>
        <p:txBody>
          <a:bodyPr>
            <a:normAutofit fontScale="90000"/>
          </a:bodyPr>
          <a:lstStyle/>
          <a:p>
            <a:br>
              <a:rPr lang="en-US" dirty="0">
                <a:solidFill>
                  <a:srgbClr val="0070C0"/>
                </a:solidFill>
              </a:rPr>
            </a:br>
            <a:br>
              <a:rPr lang="en-US" dirty="0">
                <a:solidFill>
                  <a:srgbClr val="0070C0"/>
                </a:solidFill>
              </a:rPr>
            </a:br>
            <a:r>
              <a:rPr lang="en-US" dirty="0">
                <a:solidFill>
                  <a:srgbClr val="0070C0"/>
                </a:solidFill>
              </a:rPr>
              <a:t>Secondary Hybrid Models: Cons</a:t>
            </a:r>
            <a:br>
              <a:rPr lang="en-US" dirty="0">
                <a:solidFill>
                  <a:srgbClr val="0070C0"/>
                </a:solidFill>
              </a:rPr>
            </a:b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838200" y="1635370"/>
            <a:ext cx="10515600" cy="5029200"/>
          </a:xfrm>
        </p:spPr>
        <p:txBody>
          <a:bodyPr>
            <a:normAutofit fontScale="92500" lnSpcReduction="10000"/>
          </a:bodyPr>
          <a:lstStyle/>
          <a:p>
            <a:pPr marL="285750" indent="-285750"/>
            <a:r>
              <a:rPr lang="en-US" dirty="0"/>
              <a:t>Additional commitment by staff to prepare lessons and provide meaningful instruction to two groups of students on a daily basis</a:t>
            </a:r>
          </a:p>
          <a:p>
            <a:pPr marL="285750" indent="-285750"/>
            <a:r>
              <a:rPr lang="en-US" dirty="0"/>
              <a:t>Possible loss of instructional minutes and ADM</a:t>
            </a:r>
          </a:p>
          <a:p>
            <a:pPr marL="285750" indent="-285750"/>
            <a:r>
              <a:rPr lang="en-US" dirty="0"/>
              <a:t>Providing support and instruction for students without technology</a:t>
            </a:r>
          </a:p>
          <a:p>
            <a:pPr marL="285750" indent="-285750"/>
            <a:r>
              <a:rPr lang="en-US" dirty="0"/>
              <a:t>Requires teachers to take attendance for online and in-person students</a:t>
            </a:r>
          </a:p>
          <a:p>
            <a:pPr marL="285750" indent="-285750"/>
            <a:r>
              <a:rPr lang="en-US" dirty="0"/>
              <a:t>Families with multiple age children who rely on older children to care for younger siblings will have a difficulty time if schedules are different</a:t>
            </a:r>
          </a:p>
          <a:p>
            <a:pPr marL="285750" indent="-285750"/>
            <a:r>
              <a:rPr lang="en-US" dirty="0"/>
              <a:t>Students who have trouble with time management may struggle with keeping track of synchronous and asynchronous learning</a:t>
            </a:r>
          </a:p>
          <a:p>
            <a:pPr marL="285750" indent="-285750"/>
            <a:r>
              <a:rPr lang="en-US" dirty="0"/>
              <a:t>Chromebooks that are assigned to students away form campus are not available to students on campus</a:t>
            </a:r>
          </a:p>
          <a:p>
            <a:pPr marL="285750" indent="-285750"/>
            <a:r>
              <a:rPr lang="en-US" dirty="0"/>
              <a:t>Transportation for students participating in extra-curricular activities</a:t>
            </a:r>
          </a:p>
          <a:p>
            <a:pPr marL="0" indent="0">
              <a:buNone/>
            </a:pPr>
            <a:endParaRPr lang="en-US" dirty="0"/>
          </a:p>
        </p:txBody>
      </p:sp>
    </p:spTree>
    <p:extLst>
      <p:ext uri="{BB962C8B-B14F-4D97-AF65-F5344CB8AC3E}">
        <p14:creationId xmlns:p14="http://schemas.microsoft.com/office/powerpoint/2010/main" val="404663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25D9623-70D7-4CD8-A0D1-36558E02FB1C}"/>
              </a:ext>
            </a:extLst>
          </p:cNvPr>
          <p:cNvSpPr txBox="1">
            <a:spLocks/>
          </p:cNvSpPr>
          <p:nvPr/>
        </p:nvSpPr>
        <p:spPr>
          <a:xfrm>
            <a:off x="384521" y="555059"/>
            <a:ext cx="9071452"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004A82"/>
                </a:solidFill>
                <a:latin typeface="+mn-lt"/>
              </a:rPr>
              <a:t>Choices for Families</a:t>
            </a:r>
          </a:p>
        </p:txBody>
      </p:sp>
      <p:sp>
        <p:nvSpPr>
          <p:cNvPr id="16" name="TextBox 15">
            <a:extLst>
              <a:ext uri="{FF2B5EF4-FFF2-40B4-BE49-F238E27FC236}">
                <a16:creationId xmlns:a16="http://schemas.microsoft.com/office/drawing/2014/main" id="{52B6D5C8-3E1B-4264-A15A-CB69916517DC}"/>
              </a:ext>
            </a:extLst>
          </p:cNvPr>
          <p:cNvSpPr txBox="1"/>
          <p:nvPr/>
        </p:nvSpPr>
        <p:spPr>
          <a:xfrm>
            <a:off x="433854" y="1700891"/>
            <a:ext cx="11482103" cy="1477328"/>
          </a:xfrm>
          <a:prstGeom prst="rect">
            <a:avLst/>
          </a:prstGeom>
          <a:noFill/>
        </p:spPr>
        <p:txBody>
          <a:bodyPr wrap="square" rtlCol="0">
            <a:spAutoFit/>
          </a:bodyPr>
          <a:lstStyle/>
          <a:p>
            <a:r>
              <a:rPr lang="en-US" dirty="0"/>
              <a:t>Amphitheater Public Schools have given families choice to have their children attend school in person (when possible) or entirely online through the District.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7" name="Rectangle 16">
            <a:extLst>
              <a:ext uri="{FF2B5EF4-FFF2-40B4-BE49-F238E27FC236}">
                <a16:creationId xmlns:a16="http://schemas.microsoft.com/office/drawing/2014/main" id="{F8340B0B-EB09-42DE-B200-825B8C279FC9}"/>
              </a:ext>
            </a:extLst>
          </p:cNvPr>
          <p:cNvSpPr/>
          <p:nvPr/>
        </p:nvSpPr>
        <p:spPr>
          <a:xfrm>
            <a:off x="370697" y="2730848"/>
            <a:ext cx="5667270" cy="1030919"/>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9" name="TextBox 18">
            <a:extLst>
              <a:ext uri="{FF2B5EF4-FFF2-40B4-BE49-F238E27FC236}">
                <a16:creationId xmlns:a16="http://schemas.microsoft.com/office/drawing/2014/main" id="{7F6DB845-2C72-4053-A0F1-CAA3DE17237E}"/>
              </a:ext>
            </a:extLst>
          </p:cNvPr>
          <p:cNvSpPr txBox="1"/>
          <p:nvPr/>
        </p:nvSpPr>
        <p:spPr>
          <a:xfrm>
            <a:off x="1076494" y="2841717"/>
            <a:ext cx="4900537" cy="830997"/>
          </a:xfrm>
          <a:prstGeom prst="rect">
            <a:avLst/>
          </a:prstGeom>
          <a:noFill/>
        </p:spPr>
        <p:txBody>
          <a:bodyPr wrap="square" rtlCol="0">
            <a:spAutoFit/>
          </a:bodyPr>
          <a:lstStyle/>
          <a:p>
            <a:r>
              <a:rPr lang="en-US" sz="2400" dirty="0">
                <a:solidFill>
                  <a:schemeClr val="bg1"/>
                </a:solidFill>
              </a:rPr>
              <a:t>In-person learning with health </a:t>
            </a:r>
            <a:br>
              <a:rPr lang="en-US" sz="2400" dirty="0">
                <a:solidFill>
                  <a:schemeClr val="bg1"/>
                </a:solidFill>
              </a:rPr>
            </a:br>
            <a:r>
              <a:rPr lang="en-US" sz="2400" dirty="0">
                <a:solidFill>
                  <a:schemeClr val="bg1"/>
                </a:solidFill>
              </a:rPr>
              <a:t>and safety measures in place</a:t>
            </a:r>
            <a:endParaRPr lang="en-US" sz="2400" dirty="0"/>
          </a:p>
        </p:txBody>
      </p:sp>
      <p:sp>
        <p:nvSpPr>
          <p:cNvPr id="21" name="TextBox 20">
            <a:extLst>
              <a:ext uri="{FF2B5EF4-FFF2-40B4-BE49-F238E27FC236}">
                <a16:creationId xmlns:a16="http://schemas.microsoft.com/office/drawing/2014/main" id="{7BA42E73-745F-4837-8D62-95EEF8A9E132}"/>
              </a:ext>
            </a:extLst>
          </p:cNvPr>
          <p:cNvSpPr txBox="1"/>
          <p:nvPr/>
        </p:nvSpPr>
        <p:spPr>
          <a:xfrm>
            <a:off x="356427" y="2409496"/>
            <a:ext cx="1279102"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1</a:t>
            </a:r>
          </a:p>
        </p:txBody>
      </p:sp>
      <p:sp>
        <p:nvSpPr>
          <p:cNvPr id="37" name="Rectangle 36">
            <a:extLst>
              <a:ext uri="{FF2B5EF4-FFF2-40B4-BE49-F238E27FC236}">
                <a16:creationId xmlns:a16="http://schemas.microsoft.com/office/drawing/2014/main" id="{15F23C7A-4262-4D1C-A727-B86A710D9D28}"/>
              </a:ext>
            </a:extLst>
          </p:cNvPr>
          <p:cNvSpPr/>
          <p:nvPr/>
        </p:nvSpPr>
        <p:spPr>
          <a:xfrm>
            <a:off x="6232397" y="2741529"/>
            <a:ext cx="5698957" cy="1030919"/>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5" name="TextBox 24">
            <a:extLst>
              <a:ext uri="{FF2B5EF4-FFF2-40B4-BE49-F238E27FC236}">
                <a16:creationId xmlns:a16="http://schemas.microsoft.com/office/drawing/2014/main" id="{BEF47ABB-30C3-4C29-97C9-88429BE27B89}"/>
              </a:ext>
            </a:extLst>
          </p:cNvPr>
          <p:cNvSpPr txBox="1"/>
          <p:nvPr/>
        </p:nvSpPr>
        <p:spPr>
          <a:xfrm>
            <a:off x="7102279" y="2972761"/>
            <a:ext cx="3860477" cy="461665"/>
          </a:xfrm>
          <a:prstGeom prst="rect">
            <a:avLst/>
          </a:prstGeom>
          <a:noFill/>
        </p:spPr>
        <p:txBody>
          <a:bodyPr wrap="square" rtlCol="0">
            <a:spAutoFit/>
          </a:bodyPr>
          <a:lstStyle/>
          <a:p>
            <a:r>
              <a:rPr lang="en-US" sz="2400" dirty="0">
                <a:solidFill>
                  <a:schemeClr val="bg1"/>
                </a:solidFill>
              </a:rPr>
              <a:t>Online learning by request</a:t>
            </a:r>
            <a:endParaRPr lang="en-US" sz="2400" dirty="0"/>
          </a:p>
        </p:txBody>
      </p:sp>
      <p:sp>
        <p:nvSpPr>
          <p:cNvPr id="27" name="TextBox 26">
            <a:extLst>
              <a:ext uri="{FF2B5EF4-FFF2-40B4-BE49-F238E27FC236}">
                <a16:creationId xmlns:a16="http://schemas.microsoft.com/office/drawing/2014/main" id="{64D6883D-7E1C-4394-B8B7-17AEC1238FF8}"/>
              </a:ext>
            </a:extLst>
          </p:cNvPr>
          <p:cNvSpPr txBox="1"/>
          <p:nvPr/>
        </p:nvSpPr>
        <p:spPr>
          <a:xfrm>
            <a:off x="6273073" y="2419962"/>
            <a:ext cx="1279102"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2</a:t>
            </a:r>
          </a:p>
        </p:txBody>
      </p:sp>
      <p:grpSp>
        <p:nvGrpSpPr>
          <p:cNvPr id="43" name="Group 42">
            <a:extLst>
              <a:ext uri="{FF2B5EF4-FFF2-40B4-BE49-F238E27FC236}">
                <a16:creationId xmlns:a16="http://schemas.microsoft.com/office/drawing/2014/main" id="{0C2D8BA7-0667-4524-97B5-BD9471932DCF}"/>
              </a:ext>
            </a:extLst>
          </p:cNvPr>
          <p:cNvGrpSpPr/>
          <p:nvPr/>
        </p:nvGrpSpPr>
        <p:grpSpPr>
          <a:xfrm>
            <a:off x="0" y="5894957"/>
            <a:ext cx="12192000" cy="1033724"/>
            <a:chOff x="0" y="-22223"/>
            <a:chExt cx="12192000" cy="1033724"/>
          </a:xfrm>
        </p:grpSpPr>
        <p:sp>
          <p:nvSpPr>
            <p:cNvPr id="44" name="Rectangle 43">
              <a:extLst>
                <a:ext uri="{FF2B5EF4-FFF2-40B4-BE49-F238E27FC236}">
                  <a16:creationId xmlns:a16="http://schemas.microsoft.com/office/drawing/2014/main" id="{F17CCF20-0ADD-4007-A4A7-D57000DD59CB}"/>
                </a:ext>
              </a:extLst>
            </p:cNvPr>
            <p:cNvSpPr/>
            <p:nvPr/>
          </p:nvSpPr>
          <p:spPr>
            <a:xfrm>
              <a:off x="0" y="0"/>
              <a:ext cx="12192000" cy="96304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5" name="Picture 44">
              <a:extLst>
                <a:ext uri="{FF2B5EF4-FFF2-40B4-BE49-F238E27FC236}">
                  <a16:creationId xmlns:a16="http://schemas.microsoft.com/office/drawing/2014/main" id="{C75E803E-EB26-4192-A53E-72E7AE3F9A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48751" y="114292"/>
              <a:ext cx="796570" cy="796570"/>
            </a:xfrm>
            <a:prstGeom prst="rect">
              <a:avLst/>
            </a:prstGeom>
          </p:spPr>
        </p:pic>
        <p:pic>
          <p:nvPicPr>
            <p:cNvPr id="46" name="Picture 45">
              <a:extLst>
                <a:ext uri="{FF2B5EF4-FFF2-40B4-BE49-F238E27FC236}">
                  <a16:creationId xmlns:a16="http://schemas.microsoft.com/office/drawing/2014/main" id="{800996BE-6B30-4E4D-916F-D5D39772DB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2178" y="143951"/>
              <a:ext cx="800422" cy="800422"/>
            </a:xfrm>
            <a:prstGeom prst="rect">
              <a:avLst/>
            </a:prstGeom>
          </p:spPr>
        </p:pic>
        <p:pic>
          <p:nvPicPr>
            <p:cNvPr id="47" name="Picture 46">
              <a:extLst>
                <a:ext uri="{FF2B5EF4-FFF2-40B4-BE49-F238E27FC236}">
                  <a16:creationId xmlns:a16="http://schemas.microsoft.com/office/drawing/2014/main" id="{A0C929C4-4DED-4F2A-94D5-124DFDFA6BB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5773" y="132253"/>
              <a:ext cx="800422" cy="800422"/>
            </a:xfrm>
            <a:prstGeom prst="rect">
              <a:avLst/>
            </a:prstGeom>
          </p:spPr>
        </p:pic>
        <p:pic>
          <p:nvPicPr>
            <p:cNvPr id="48" name="Picture 47">
              <a:extLst>
                <a:ext uri="{FF2B5EF4-FFF2-40B4-BE49-F238E27FC236}">
                  <a16:creationId xmlns:a16="http://schemas.microsoft.com/office/drawing/2014/main" id="{AA2B458F-8F8B-42FB-A881-4D1396666F8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50240" y="125497"/>
              <a:ext cx="796570" cy="796570"/>
            </a:xfrm>
            <a:prstGeom prst="rect">
              <a:avLst/>
            </a:prstGeom>
          </p:spPr>
        </p:pic>
        <p:pic>
          <p:nvPicPr>
            <p:cNvPr id="49" name="Picture 48">
              <a:extLst>
                <a:ext uri="{FF2B5EF4-FFF2-40B4-BE49-F238E27FC236}">
                  <a16:creationId xmlns:a16="http://schemas.microsoft.com/office/drawing/2014/main" id="{730AEDCC-D94B-4183-B9AD-12DC73A346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35769" y="140957"/>
              <a:ext cx="806409" cy="806409"/>
            </a:xfrm>
            <a:prstGeom prst="rect">
              <a:avLst/>
            </a:prstGeom>
          </p:spPr>
        </p:pic>
        <p:pic>
          <p:nvPicPr>
            <p:cNvPr id="50" name="Picture 49">
              <a:extLst>
                <a:ext uri="{FF2B5EF4-FFF2-40B4-BE49-F238E27FC236}">
                  <a16:creationId xmlns:a16="http://schemas.microsoft.com/office/drawing/2014/main" id="{04E7D979-9267-4E28-AEAE-39CE6C11FD7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36846" y="162621"/>
              <a:ext cx="800422" cy="800422"/>
            </a:xfrm>
            <a:prstGeom prst="rect">
              <a:avLst/>
            </a:prstGeom>
          </p:spPr>
        </p:pic>
        <p:pic>
          <p:nvPicPr>
            <p:cNvPr id="51" name="Picture 50">
              <a:extLst>
                <a:ext uri="{FF2B5EF4-FFF2-40B4-BE49-F238E27FC236}">
                  <a16:creationId xmlns:a16="http://schemas.microsoft.com/office/drawing/2014/main" id="{4BC41B1C-0CF5-44D9-9F2C-0EBE9CA01E2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42204" y="128510"/>
              <a:ext cx="796570" cy="796570"/>
            </a:xfrm>
            <a:prstGeom prst="rect">
              <a:avLst/>
            </a:prstGeom>
          </p:spPr>
        </p:pic>
        <p:pic>
          <p:nvPicPr>
            <p:cNvPr id="52" name="Picture 51">
              <a:extLst>
                <a:ext uri="{FF2B5EF4-FFF2-40B4-BE49-F238E27FC236}">
                  <a16:creationId xmlns:a16="http://schemas.microsoft.com/office/drawing/2014/main" id="{86A9B6C6-3572-4856-8813-377452FF2DF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45309" y="125497"/>
              <a:ext cx="796570" cy="796570"/>
            </a:xfrm>
            <a:prstGeom prst="rect">
              <a:avLst/>
            </a:prstGeom>
          </p:spPr>
        </p:pic>
        <p:pic>
          <p:nvPicPr>
            <p:cNvPr id="53" name="Picture 52">
              <a:extLst>
                <a:ext uri="{FF2B5EF4-FFF2-40B4-BE49-F238E27FC236}">
                  <a16:creationId xmlns:a16="http://schemas.microsoft.com/office/drawing/2014/main" id="{2386DF5B-9159-4392-9AE0-FB354465B5E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516529" y="-22223"/>
              <a:ext cx="1443731" cy="1033724"/>
            </a:xfrm>
            <a:prstGeom prst="rect">
              <a:avLst/>
            </a:prstGeom>
          </p:spPr>
        </p:pic>
      </p:grpSp>
      <p:cxnSp>
        <p:nvCxnSpPr>
          <p:cNvPr id="3" name="Straight Connector 2">
            <a:extLst>
              <a:ext uri="{FF2B5EF4-FFF2-40B4-BE49-F238E27FC236}">
                <a16:creationId xmlns:a16="http://schemas.microsoft.com/office/drawing/2014/main" id="{F0E76386-7A86-49B8-9E7C-5E21E9CDB10C}"/>
              </a:ext>
            </a:extLst>
          </p:cNvPr>
          <p:cNvCxnSpPr>
            <a:cxnSpLocks/>
          </p:cNvCxnSpPr>
          <p:nvPr/>
        </p:nvCxnSpPr>
        <p:spPr>
          <a:xfrm>
            <a:off x="3204332" y="3761767"/>
            <a:ext cx="0" cy="39634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4D532DA-EA4D-46A3-8642-52C649BB0CA9}"/>
              </a:ext>
            </a:extLst>
          </p:cNvPr>
          <p:cNvSpPr/>
          <p:nvPr/>
        </p:nvSpPr>
        <p:spPr>
          <a:xfrm>
            <a:off x="1031152" y="4015820"/>
            <a:ext cx="4358989" cy="130417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6" name="TextBox 25">
            <a:extLst>
              <a:ext uri="{FF2B5EF4-FFF2-40B4-BE49-F238E27FC236}">
                <a16:creationId xmlns:a16="http://schemas.microsoft.com/office/drawing/2014/main" id="{20E1E5A0-DD74-448C-8227-EFB08FCFB973}"/>
              </a:ext>
            </a:extLst>
          </p:cNvPr>
          <p:cNvSpPr txBox="1"/>
          <p:nvPr/>
        </p:nvSpPr>
        <p:spPr>
          <a:xfrm>
            <a:off x="1058523" y="4081165"/>
            <a:ext cx="4291618" cy="1200329"/>
          </a:xfrm>
          <a:prstGeom prst="rect">
            <a:avLst/>
          </a:prstGeom>
          <a:noFill/>
          <a:ln>
            <a:noFill/>
          </a:ln>
        </p:spPr>
        <p:txBody>
          <a:bodyPr wrap="square" rtlCol="0">
            <a:spAutoFit/>
          </a:bodyPr>
          <a:lstStyle/>
          <a:p>
            <a:r>
              <a:rPr lang="en-US" sz="2400" dirty="0">
                <a:solidFill>
                  <a:schemeClr val="bg1"/>
                </a:solidFill>
              </a:rPr>
              <a:t>1A: When school buildings are closed, this shifts to the “Remote Learning by Necessity” model.</a:t>
            </a:r>
            <a:endParaRPr lang="en-US" sz="2400" dirty="0"/>
          </a:p>
        </p:txBody>
      </p:sp>
    </p:spTree>
    <p:extLst>
      <p:ext uri="{BB962C8B-B14F-4D97-AF65-F5344CB8AC3E}">
        <p14:creationId xmlns:p14="http://schemas.microsoft.com/office/powerpoint/2010/main" val="3578562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7F546-0615-4C84-845D-A5F182A522AA}"/>
              </a:ext>
            </a:extLst>
          </p:cNvPr>
          <p:cNvSpPr/>
          <p:nvPr/>
        </p:nvSpPr>
        <p:spPr>
          <a:xfrm>
            <a:off x="0" y="344645"/>
            <a:ext cx="12192000" cy="1020244"/>
          </a:xfrm>
          <a:prstGeom prst="rect">
            <a:avLst/>
          </a:prstGeom>
          <a:solidFill>
            <a:srgbClr val="79C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06C2396-D4F9-4565-9C9B-A1262585B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836" y="5055478"/>
            <a:ext cx="1846326" cy="1605796"/>
          </a:xfrm>
          <a:prstGeom prst="rect">
            <a:avLst/>
          </a:prstGeom>
        </p:spPr>
      </p:pic>
      <p:pic>
        <p:nvPicPr>
          <p:cNvPr id="5" name="Picture 4">
            <a:extLst>
              <a:ext uri="{FF2B5EF4-FFF2-40B4-BE49-F238E27FC236}">
                <a16:creationId xmlns:a16="http://schemas.microsoft.com/office/drawing/2014/main" id="{3A1C34DA-7F8F-4FB8-9242-DEF108A0E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667" y="125008"/>
            <a:ext cx="2810934" cy="2012654"/>
          </a:xfrm>
          <a:prstGeom prst="rect">
            <a:avLst/>
          </a:prstGeom>
        </p:spPr>
      </p:pic>
      <p:sp>
        <p:nvSpPr>
          <p:cNvPr id="8" name="Title 1">
            <a:extLst>
              <a:ext uri="{FF2B5EF4-FFF2-40B4-BE49-F238E27FC236}">
                <a16:creationId xmlns:a16="http://schemas.microsoft.com/office/drawing/2014/main" id="{2B07E333-8BB5-475F-BE6F-C8A84C1428AB}"/>
              </a:ext>
            </a:extLst>
          </p:cNvPr>
          <p:cNvSpPr>
            <a:spLocks noGrp="1"/>
          </p:cNvSpPr>
          <p:nvPr>
            <p:ph type="ctrTitle"/>
          </p:nvPr>
        </p:nvSpPr>
        <p:spPr>
          <a:xfrm>
            <a:off x="297628" y="2594744"/>
            <a:ext cx="11596743" cy="1437038"/>
          </a:xfrm>
        </p:spPr>
        <p:txBody>
          <a:bodyPr>
            <a:noAutofit/>
          </a:bodyPr>
          <a:lstStyle/>
          <a:p>
            <a:r>
              <a:rPr lang="en-US" sz="5400" dirty="0">
                <a:solidFill>
                  <a:srgbClr val="0C4B6A"/>
                </a:solidFill>
                <a:latin typeface="+mn-lt"/>
              </a:rPr>
              <a:t>Concluding Remarks</a:t>
            </a:r>
          </a:p>
        </p:txBody>
      </p:sp>
    </p:spTree>
    <p:extLst>
      <p:ext uri="{BB962C8B-B14F-4D97-AF65-F5344CB8AC3E}">
        <p14:creationId xmlns:p14="http://schemas.microsoft.com/office/powerpoint/2010/main" val="2112938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7F546-0615-4C84-845D-A5F182A522AA}"/>
              </a:ext>
            </a:extLst>
          </p:cNvPr>
          <p:cNvSpPr/>
          <p:nvPr/>
        </p:nvSpPr>
        <p:spPr>
          <a:xfrm>
            <a:off x="0" y="344645"/>
            <a:ext cx="12192000" cy="1020244"/>
          </a:xfrm>
          <a:prstGeom prst="rect">
            <a:avLst/>
          </a:prstGeom>
          <a:solidFill>
            <a:srgbClr val="79C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06C2396-D4F9-4565-9C9B-A1262585B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836" y="5055478"/>
            <a:ext cx="1846326" cy="1605796"/>
          </a:xfrm>
          <a:prstGeom prst="rect">
            <a:avLst/>
          </a:prstGeom>
        </p:spPr>
      </p:pic>
      <p:pic>
        <p:nvPicPr>
          <p:cNvPr id="5" name="Picture 4">
            <a:extLst>
              <a:ext uri="{FF2B5EF4-FFF2-40B4-BE49-F238E27FC236}">
                <a16:creationId xmlns:a16="http://schemas.microsoft.com/office/drawing/2014/main" id="{3A1C34DA-7F8F-4FB8-9242-DEF108A0E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667" y="125008"/>
            <a:ext cx="2810934" cy="2012654"/>
          </a:xfrm>
          <a:prstGeom prst="rect">
            <a:avLst/>
          </a:prstGeom>
        </p:spPr>
      </p:pic>
      <p:sp>
        <p:nvSpPr>
          <p:cNvPr id="8" name="Title 1">
            <a:extLst>
              <a:ext uri="{FF2B5EF4-FFF2-40B4-BE49-F238E27FC236}">
                <a16:creationId xmlns:a16="http://schemas.microsoft.com/office/drawing/2014/main" id="{2B07E333-8BB5-475F-BE6F-C8A84C1428AB}"/>
              </a:ext>
            </a:extLst>
          </p:cNvPr>
          <p:cNvSpPr>
            <a:spLocks noGrp="1"/>
          </p:cNvSpPr>
          <p:nvPr>
            <p:ph type="ctrTitle"/>
          </p:nvPr>
        </p:nvSpPr>
        <p:spPr>
          <a:xfrm>
            <a:off x="297628" y="2594744"/>
            <a:ext cx="11596743" cy="1437038"/>
          </a:xfrm>
        </p:spPr>
        <p:txBody>
          <a:bodyPr>
            <a:noAutofit/>
          </a:bodyPr>
          <a:lstStyle/>
          <a:p>
            <a:r>
              <a:rPr lang="en-US" sz="5400" dirty="0">
                <a:solidFill>
                  <a:srgbClr val="0C4B6A"/>
                </a:solidFill>
                <a:latin typeface="+mn-lt"/>
              </a:rPr>
              <a:t>Questions?</a:t>
            </a:r>
          </a:p>
        </p:txBody>
      </p:sp>
    </p:spTree>
    <p:extLst>
      <p:ext uri="{BB962C8B-B14F-4D97-AF65-F5344CB8AC3E}">
        <p14:creationId xmlns:p14="http://schemas.microsoft.com/office/powerpoint/2010/main" val="263318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CC9C195-B20D-4013-8DC2-776B3ED4F76A}"/>
              </a:ext>
            </a:extLst>
          </p:cNvPr>
          <p:cNvSpPr/>
          <p:nvPr/>
        </p:nvSpPr>
        <p:spPr>
          <a:xfrm>
            <a:off x="1215011" y="3829022"/>
            <a:ext cx="10403759" cy="1112136"/>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8" name="Rectangle 7">
            <a:extLst>
              <a:ext uri="{FF2B5EF4-FFF2-40B4-BE49-F238E27FC236}">
                <a16:creationId xmlns:a16="http://schemas.microsoft.com/office/drawing/2014/main" id="{4396D7A4-2C68-4DE8-903C-F614139BC54F}"/>
              </a:ext>
            </a:extLst>
          </p:cNvPr>
          <p:cNvSpPr/>
          <p:nvPr/>
        </p:nvSpPr>
        <p:spPr>
          <a:xfrm>
            <a:off x="1172156" y="1623101"/>
            <a:ext cx="10403759" cy="1030919"/>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lumMod val="40000"/>
                    <a:lumOff val="60000"/>
                  </a:schemeClr>
                </a:solidFill>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1" name="Picture 40">
            <a:extLst>
              <a:ext uri="{FF2B5EF4-FFF2-40B4-BE49-F238E27FC236}">
                <a16:creationId xmlns:a16="http://schemas.microsoft.com/office/drawing/2014/main" id="{7E9942D1-D0C2-4B00-81B7-35A977A8A8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89996" y="5623975"/>
            <a:ext cx="1513824" cy="1083911"/>
          </a:xfrm>
          <a:prstGeom prst="rect">
            <a:avLst/>
          </a:prstGeom>
        </p:spPr>
      </p:pic>
      <p:sp>
        <p:nvSpPr>
          <p:cNvPr id="15" name="Title 1">
            <a:extLst>
              <a:ext uri="{FF2B5EF4-FFF2-40B4-BE49-F238E27FC236}">
                <a16:creationId xmlns:a16="http://schemas.microsoft.com/office/drawing/2014/main" id="{525D9623-70D7-4CD8-A0D1-36558E02FB1C}"/>
              </a:ext>
            </a:extLst>
          </p:cNvPr>
          <p:cNvSpPr txBox="1">
            <a:spLocks/>
          </p:cNvSpPr>
          <p:nvPr/>
        </p:nvSpPr>
        <p:spPr>
          <a:xfrm>
            <a:off x="1172156" y="510464"/>
            <a:ext cx="8641968"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004A82"/>
                </a:solidFill>
                <a:latin typeface="+mn-lt"/>
              </a:rPr>
              <a:t>Key Points to Remember</a:t>
            </a:r>
          </a:p>
        </p:txBody>
      </p:sp>
      <p:sp>
        <p:nvSpPr>
          <p:cNvPr id="16" name="TextBox 15">
            <a:extLst>
              <a:ext uri="{FF2B5EF4-FFF2-40B4-BE49-F238E27FC236}">
                <a16:creationId xmlns:a16="http://schemas.microsoft.com/office/drawing/2014/main" id="{52B6D5C8-3E1B-4264-A15A-CB69916517DC}"/>
              </a:ext>
            </a:extLst>
          </p:cNvPr>
          <p:cNvSpPr txBox="1"/>
          <p:nvPr/>
        </p:nvSpPr>
        <p:spPr>
          <a:xfrm>
            <a:off x="1897000" y="1825514"/>
            <a:ext cx="9377464" cy="646331"/>
          </a:xfrm>
          <a:prstGeom prst="rect">
            <a:avLst/>
          </a:prstGeom>
          <a:noFill/>
        </p:spPr>
        <p:txBody>
          <a:bodyPr wrap="square" rtlCol="0">
            <a:spAutoFit/>
          </a:bodyPr>
          <a:lstStyle/>
          <a:p>
            <a:r>
              <a:rPr lang="en-US" dirty="0">
                <a:solidFill>
                  <a:schemeClr val="bg1"/>
                </a:solidFill>
              </a:rPr>
              <a:t>We must be flexible. We are prepared to make changes to this plan as necessary depending on the situation in our community, state, and nation.  </a:t>
            </a:r>
            <a:endParaRPr lang="en-US" dirty="0"/>
          </a:p>
        </p:txBody>
      </p:sp>
      <p:sp>
        <p:nvSpPr>
          <p:cNvPr id="23" name="TextBox 22">
            <a:extLst>
              <a:ext uri="{FF2B5EF4-FFF2-40B4-BE49-F238E27FC236}">
                <a16:creationId xmlns:a16="http://schemas.microsoft.com/office/drawing/2014/main" id="{55C8EE30-51B5-4D81-A5DC-3B3EE6771ABB}"/>
              </a:ext>
            </a:extLst>
          </p:cNvPr>
          <p:cNvSpPr txBox="1"/>
          <p:nvPr/>
        </p:nvSpPr>
        <p:spPr>
          <a:xfrm>
            <a:off x="1098774" y="1323219"/>
            <a:ext cx="1279102"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1</a:t>
            </a:r>
          </a:p>
        </p:txBody>
      </p:sp>
      <p:sp>
        <p:nvSpPr>
          <p:cNvPr id="25" name="TextBox 24">
            <a:extLst>
              <a:ext uri="{FF2B5EF4-FFF2-40B4-BE49-F238E27FC236}">
                <a16:creationId xmlns:a16="http://schemas.microsoft.com/office/drawing/2014/main" id="{5F4D1E40-C170-49A8-AF9D-AD332E3DDB58}"/>
              </a:ext>
            </a:extLst>
          </p:cNvPr>
          <p:cNvSpPr txBox="1"/>
          <p:nvPr/>
        </p:nvSpPr>
        <p:spPr>
          <a:xfrm>
            <a:off x="1068218" y="2408955"/>
            <a:ext cx="1130233" cy="1569660"/>
          </a:xfrm>
          <a:prstGeom prst="rect">
            <a:avLst/>
          </a:prstGeom>
          <a:noFill/>
        </p:spPr>
        <p:txBody>
          <a:bodyPr wrap="square" rtlCol="0">
            <a:spAutoFit/>
          </a:bodyPr>
          <a:lstStyle/>
          <a:p>
            <a:r>
              <a:rPr lang="en-US" sz="9600" dirty="0">
                <a:solidFill>
                  <a:schemeClr val="accent5">
                    <a:lumMod val="50000"/>
                  </a:schemeClr>
                </a:solidFill>
                <a:latin typeface="Cambria" panose="02040503050406030204" pitchFamily="18" charset="0"/>
                <a:ea typeface="Cambria" panose="02040503050406030204" pitchFamily="18" charset="0"/>
              </a:rPr>
              <a:t>2</a:t>
            </a:r>
          </a:p>
        </p:txBody>
      </p:sp>
      <p:sp>
        <p:nvSpPr>
          <p:cNvPr id="29" name="TextBox 28">
            <a:extLst>
              <a:ext uri="{FF2B5EF4-FFF2-40B4-BE49-F238E27FC236}">
                <a16:creationId xmlns:a16="http://schemas.microsoft.com/office/drawing/2014/main" id="{DF600696-4DE4-41FF-A553-E5174D513855}"/>
              </a:ext>
            </a:extLst>
          </p:cNvPr>
          <p:cNvSpPr txBox="1"/>
          <p:nvPr/>
        </p:nvSpPr>
        <p:spPr>
          <a:xfrm>
            <a:off x="1133797" y="3528967"/>
            <a:ext cx="1318625"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3</a:t>
            </a:r>
          </a:p>
        </p:txBody>
      </p:sp>
      <p:sp>
        <p:nvSpPr>
          <p:cNvPr id="31" name="TextBox 30">
            <a:extLst>
              <a:ext uri="{FF2B5EF4-FFF2-40B4-BE49-F238E27FC236}">
                <a16:creationId xmlns:a16="http://schemas.microsoft.com/office/drawing/2014/main" id="{1AFF1842-2195-4A58-AFCE-32BC7A7AD828}"/>
              </a:ext>
            </a:extLst>
          </p:cNvPr>
          <p:cNvSpPr txBox="1"/>
          <p:nvPr/>
        </p:nvSpPr>
        <p:spPr>
          <a:xfrm>
            <a:off x="1097546" y="4686932"/>
            <a:ext cx="1130233" cy="1569660"/>
          </a:xfrm>
          <a:prstGeom prst="rect">
            <a:avLst/>
          </a:prstGeom>
          <a:noFill/>
        </p:spPr>
        <p:txBody>
          <a:bodyPr wrap="square" rtlCol="0">
            <a:spAutoFit/>
          </a:bodyPr>
          <a:lstStyle/>
          <a:p>
            <a:r>
              <a:rPr lang="en-US" sz="9600" dirty="0">
                <a:solidFill>
                  <a:schemeClr val="accent5">
                    <a:lumMod val="50000"/>
                  </a:schemeClr>
                </a:solidFill>
                <a:latin typeface="Cambria" panose="02040503050406030204" pitchFamily="18" charset="0"/>
                <a:ea typeface="Cambria" panose="02040503050406030204" pitchFamily="18" charset="0"/>
              </a:rPr>
              <a:t>4</a:t>
            </a:r>
          </a:p>
        </p:txBody>
      </p:sp>
      <p:sp>
        <p:nvSpPr>
          <p:cNvPr id="9" name="TextBox 8">
            <a:extLst>
              <a:ext uri="{FF2B5EF4-FFF2-40B4-BE49-F238E27FC236}">
                <a16:creationId xmlns:a16="http://schemas.microsoft.com/office/drawing/2014/main" id="{6B1CA576-A898-4039-A554-997D23AC346B}"/>
              </a:ext>
            </a:extLst>
          </p:cNvPr>
          <p:cNvSpPr txBox="1"/>
          <p:nvPr/>
        </p:nvSpPr>
        <p:spPr>
          <a:xfrm>
            <a:off x="1962579" y="2848373"/>
            <a:ext cx="9188040" cy="1446550"/>
          </a:xfrm>
          <a:prstGeom prst="rect">
            <a:avLst/>
          </a:prstGeom>
          <a:noFill/>
        </p:spPr>
        <p:txBody>
          <a:bodyPr wrap="square" rtlCol="0">
            <a:spAutoFit/>
          </a:bodyPr>
          <a:lstStyle/>
          <a:p>
            <a:r>
              <a:rPr lang="en-US" dirty="0"/>
              <a:t>Amphitheater will follow applicable orders or guidance issued by national, state and local leaders as they apply to the District and the reopening of schools. </a:t>
            </a:r>
          </a:p>
          <a:p>
            <a:endParaRPr lang="en-US" dirty="0"/>
          </a:p>
          <a:p>
            <a:endParaRPr lang="en-US" sz="800" dirty="0"/>
          </a:p>
          <a:p>
            <a:endParaRPr lang="en-US" sz="800" dirty="0"/>
          </a:p>
          <a:p>
            <a:endParaRPr lang="en-US" dirty="0"/>
          </a:p>
        </p:txBody>
      </p:sp>
      <p:sp>
        <p:nvSpPr>
          <p:cNvPr id="10" name="TextBox 9">
            <a:extLst>
              <a:ext uri="{FF2B5EF4-FFF2-40B4-BE49-F238E27FC236}">
                <a16:creationId xmlns:a16="http://schemas.microsoft.com/office/drawing/2014/main" id="{B5834B3F-9C82-475F-8716-2CF163FF92D4}"/>
              </a:ext>
            </a:extLst>
          </p:cNvPr>
          <p:cNvSpPr txBox="1"/>
          <p:nvPr/>
        </p:nvSpPr>
        <p:spPr>
          <a:xfrm>
            <a:off x="1957330" y="4038343"/>
            <a:ext cx="9137124" cy="646331"/>
          </a:xfrm>
          <a:prstGeom prst="rect">
            <a:avLst/>
          </a:prstGeom>
          <a:noFill/>
        </p:spPr>
        <p:txBody>
          <a:bodyPr wrap="square" rtlCol="0">
            <a:spAutoFit/>
          </a:bodyPr>
          <a:lstStyle/>
          <a:p>
            <a:r>
              <a:rPr lang="en-US" dirty="0">
                <a:solidFill>
                  <a:schemeClr val="bg1"/>
                </a:solidFill>
              </a:rPr>
              <a:t>Amphitheater’s reopening plan is guided by the Arizona Department of Education’s Roadmap </a:t>
            </a:r>
            <a:br>
              <a:rPr lang="en-US" dirty="0">
                <a:solidFill>
                  <a:schemeClr val="bg1"/>
                </a:solidFill>
              </a:rPr>
            </a:br>
            <a:r>
              <a:rPr lang="en-US" dirty="0">
                <a:solidFill>
                  <a:schemeClr val="bg1"/>
                </a:solidFill>
              </a:rPr>
              <a:t>for Reopening and CDC/AZDHS/PCHD public health guidelines for reopening. </a:t>
            </a:r>
          </a:p>
        </p:txBody>
      </p:sp>
      <p:sp>
        <p:nvSpPr>
          <p:cNvPr id="11" name="TextBox 10">
            <a:extLst>
              <a:ext uri="{FF2B5EF4-FFF2-40B4-BE49-F238E27FC236}">
                <a16:creationId xmlns:a16="http://schemas.microsoft.com/office/drawing/2014/main" id="{C73C1A6F-555C-4A3E-9AD6-0D85E2CCD4A1}"/>
              </a:ext>
            </a:extLst>
          </p:cNvPr>
          <p:cNvSpPr txBox="1"/>
          <p:nvPr/>
        </p:nvSpPr>
        <p:spPr>
          <a:xfrm>
            <a:off x="1910854" y="5179056"/>
            <a:ext cx="9239765" cy="1200329"/>
          </a:xfrm>
          <a:prstGeom prst="rect">
            <a:avLst/>
          </a:prstGeom>
          <a:noFill/>
        </p:spPr>
        <p:txBody>
          <a:bodyPr wrap="square" rtlCol="0">
            <a:spAutoFit/>
          </a:bodyPr>
          <a:lstStyle/>
          <a:p>
            <a:r>
              <a:rPr lang="en-US" dirty="0"/>
              <a:t>Pima County has ordered everyone over 5 years old to wear a mask except when they cannot keep 6 feet of physical distancing (with some exceptions).  District policy now echoes this.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898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1409"/>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lumMod val="40000"/>
                    <a:lumOff val="60000"/>
                  </a:schemeClr>
                </a:solidFill>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sp>
        <p:nvSpPr>
          <p:cNvPr id="15" name="Title 1">
            <a:extLst>
              <a:ext uri="{FF2B5EF4-FFF2-40B4-BE49-F238E27FC236}">
                <a16:creationId xmlns:a16="http://schemas.microsoft.com/office/drawing/2014/main" id="{525D9623-70D7-4CD8-A0D1-36558E02FB1C}"/>
              </a:ext>
            </a:extLst>
          </p:cNvPr>
          <p:cNvSpPr txBox="1">
            <a:spLocks/>
          </p:cNvSpPr>
          <p:nvPr/>
        </p:nvSpPr>
        <p:spPr>
          <a:xfrm>
            <a:off x="1195182" y="555059"/>
            <a:ext cx="10355133" cy="96304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600" dirty="0">
                <a:solidFill>
                  <a:srgbClr val="004A82"/>
                </a:solidFill>
                <a:latin typeface="+mn-lt"/>
              </a:rPr>
              <a:t>Surveys: Main Takeaways</a:t>
            </a:r>
          </a:p>
        </p:txBody>
      </p:sp>
      <p:grpSp>
        <p:nvGrpSpPr>
          <p:cNvPr id="3" name="Group 2">
            <a:extLst>
              <a:ext uri="{FF2B5EF4-FFF2-40B4-BE49-F238E27FC236}">
                <a16:creationId xmlns:a16="http://schemas.microsoft.com/office/drawing/2014/main" id="{574B4CEC-7337-4F7E-9E8A-63059BD16645}"/>
              </a:ext>
            </a:extLst>
          </p:cNvPr>
          <p:cNvGrpSpPr/>
          <p:nvPr/>
        </p:nvGrpSpPr>
        <p:grpSpPr>
          <a:xfrm>
            <a:off x="1252027" y="1518780"/>
            <a:ext cx="5052200" cy="1569660"/>
            <a:chOff x="1075829" y="1408283"/>
            <a:chExt cx="10478549" cy="1569660"/>
          </a:xfrm>
        </p:grpSpPr>
        <p:sp>
          <p:nvSpPr>
            <p:cNvPr id="17" name="Rectangle 16">
              <a:extLst>
                <a:ext uri="{FF2B5EF4-FFF2-40B4-BE49-F238E27FC236}">
                  <a16:creationId xmlns:a16="http://schemas.microsoft.com/office/drawing/2014/main" id="{0AFF851A-3BA6-442F-B8D7-F75E8D80D68A}"/>
                </a:ext>
              </a:extLst>
            </p:cNvPr>
            <p:cNvSpPr/>
            <p:nvPr/>
          </p:nvSpPr>
          <p:spPr>
            <a:xfrm>
              <a:off x="1150619" y="1721541"/>
              <a:ext cx="10403759" cy="1030919"/>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9" name="TextBox 18">
              <a:extLst>
                <a:ext uri="{FF2B5EF4-FFF2-40B4-BE49-F238E27FC236}">
                  <a16:creationId xmlns:a16="http://schemas.microsoft.com/office/drawing/2014/main" id="{C91E9518-3EC0-4E83-B9B5-1DDBF273430D}"/>
                </a:ext>
              </a:extLst>
            </p:cNvPr>
            <p:cNvSpPr txBox="1"/>
            <p:nvPr/>
          </p:nvSpPr>
          <p:spPr>
            <a:xfrm>
              <a:off x="2649895" y="1889353"/>
              <a:ext cx="8264087" cy="646331"/>
            </a:xfrm>
            <a:prstGeom prst="rect">
              <a:avLst/>
            </a:prstGeom>
            <a:noFill/>
          </p:spPr>
          <p:txBody>
            <a:bodyPr wrap="square" rtlCol="0">
              <a:spAutoFit/>
            </a:bodyPr>
            <a:lstStyle/>
            <a:p>
              <a:r>
                <a:rPr lang="en-US" dirty="0">
                  <a:solidFill>
                    <a:schemeClr val="bg1"/>
                  </a:solidFill>
                </a:rPr>
                <a:t>Health and safety are main concerns for families and staff.</a:t>
              </a:r>
            </a:p>
          </p:txBody>
        </p:sp>
        <p:sp>
          <p:nvSpPr>
            <p:cNvPr id="21" name="TextBox 20">
              <a:extLst>
                <a:ext uri="{FF2B5EF4-FFF2-40B4-BE49-F238E27FC236}">
                  <a16:creationId xmlns:a16="http://schemas.microsoft.com/office/drawing/2014/main" id="{EFC88C39-6DF9-4AF7-AE48-A9784CB2B241}"/>
                </a:ext>
              </a:extLst>
            </p:cNvPr>
            <p:cNvSpPr txBox="1"/>
            <p:nvPr/>
          </p:nvSpPr>
          <p:spPr>
            <a:xfrm>
              <a:off x="1075829" y="1408283"/>
              <a:ext cx="1279104"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1</a:t>
              </a:r>
            </a:p>
          </p:txBody>
        </p:sp>
      </p:grpSp>
      <p:grpSp>
        <p:nvGrpSpPr>
          <p:cNvPr id="11" name="Group 10">
            <a:extLst>
              <a:ext uri="{FF2B5EF4-FFF2-40B4-BE49-F238E27FC236}">
                <a16:creationId xmlns:a16="http://schemas.microsoft.com/office/drawing/2014/main" id="{C34F4506-A67B-4714-A5AD-B2FD89CCE201}"/>
              </a:ext>
            </a:extLst>
          </p:cNvPr>
          <p:cNvGrpSpPr/>
          <p:nvPr/>
        </p:nvGrpSpPr>
        <p:grpSpPr>
          <a:xfrm>
            <a:off x="6614742" y="2840969"/>
            <a:ext cx="5039042" cy="1569660"/>
            <a:chOff x="6614742" y="2575150"/>
            <a:chExt cx="5039042" cy="1569660"/>
          </a:xfrm>
        </p:grpSpPr>
        <p:sp>
          <p:nvSpPr>
            <p:cNvPr id="34" name="Rectangle 33">
              <a:extLst>
                <a:ext uri="{FF2B5EF4-FFF2-40B4-BE49-F238E27FC236}">
                  <a16:creationId xmlns:a16="http://schemas.microsoft.com/office/drawing/2014/main" id="{8847E72D-7E4E-407A-8176-A27F2923703E}"/>
                </a:ext>
              </a:extLst>
            </p:cNvPr>
            <p:cNvSpPr/>
            <p:nvPr/>
          </p:nvSpPr>
          <p:spPr>
            <a:xfrm>
              <a:off x="6614742" y="2840498"/>
              <a:ext cx="5039042" cy="1050190"/>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5" name="TextBox 34">
              <a:extLst>
                <a:ext uri="{FF2B5EF4-FFF2-40B4-BE49-F238E27FC236}">
                  <a16:creationId xmlns:a16="http://schemas.microsoft.com/office/drawing/2014/main" id="{3D94FBD0-CEE9-4ABF-8466-2ECD76D69007}"/>
                </a:ext>
              </a:extLst>
            </p:cNvPr>
            <p:cNvSpPr txBox="1"/>
            <p:nvPr/>
          </p:nvSpPr>
          <p:spPr>
            <a:xfrm>
              <a:off x="7458516" y="2892682"/>
              <a:ext cx="4195267" cy="923330"/>
            </a:xfrm>
            <a:prstGeom prst="rect">
              <a:avLst/>
            </a:prstGeom>
            <a:noFill/>
          </p:spPr>
          <p:txBody>
            <a:bodyPr wrap="square" rtlCol="0">
              <a:spAutoFit/>
            </a:bodyPr>
            <a:lstStyle/>
            <a:p>
              <a:r>
                <a:rPr lang="en-US" dirty="0">
                  <a:solidFill>
                    <a:schemeClr val="bg1"/>
                  </a:solidFill>
                </a:rPr>
                <a:t>Class sizes and the ability to provide social-distancing are common concerns for families and employees.</a:t>
              </a:r>
            </a:p>
          </p:txBody>
        </p:sp>
        <p:sp>
          <p:nvSpPr>
            <p:cNvPr id="36" name="TextBox 35">
              <a:extLst>
                <a:ext uri="{FF2B5EF4-FFF2-40B4-BE49-F238E27FC236}">
                  <a16:creationId xmlns:a16="http://schemas.microsoft.com/office/drawing/2014/main" id="{241B1DCB-EB3C-4A97-82D8-7D1309D6EE19}"/>
                </a:ext>
              </a:extLst>
            </p:cNvPr>
            <p:cNvSpPr txBox="1"/>
            <p:nvPr/>
          </p:nvSpPr>
          <p:spPr>
            <a:xfrm>
              <a:off x="6629163" y="2575150"/>
              <a:ext cx="1279102"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5</a:t>
              </a:r>
            </a:p>
          </p:txBody>
        </p:sp>
      </p:grpSp>
      <p:grpSp>
        <p:nvGrpSpPr>
          <p:cNvPr id="9" name="Group 8">
            <a:extLst>
              <a:ext uri="{FF2B5EF4-FFF2-40B4-BE49-F238E27FC236}">
                <a16:creationId xmlns:a16="http://schemas.microsoft.com/office/drawing/2014/main" id="{D92B974B-EF77-4202-984B-02CCBC6CE806}"/>
              </a:ext>
            </a:extLst>
          </p:cNvPr>
          <p:cNvGrpSpPr/>
          <p:nvPr/>
        </p:nvGrpSpPr>
        <p:grpSpPr>
          <a:xfrm>
            <a:off x="6638490" y="1821804"/>
            <a:ext cx="5015294" cy="1040900"/>
            <a:chOff x="6683583" y="2903560"/>
            <a:chExt cx="5015294" cy="1040900"/>
          </a:xfrm>
        </p:grpSpPr>
        <p:sp>
          <p:nvSpPr>
            <p:cNvPr id="54" name="Rectangle 53">
              <a:extLst>
                <a:ext uri="{FF2B5EF4-FFF2-40B4-BE49-F238E27FC236}">
                  <a16:creationId xmlns:a16="http://schemas.microsoft.com/office/drawing/2014/main" id="{06A17D58-503C-4D0A-94B4-D38FE645C018}"/>
                </a:ext>
              </a:extLst>
            </p:cNvPr>
            <p:cNvSpPr/>
            <p:nvPr/>
          </p:nvSpPr>
          <p:spPr>
            <a:xfrm>
              <a:off x="6683583" y="2903560"/>
              <a:ext cx="5015294" cy="1040900"/>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38" name="TextBox 37">
              <a:extLst>
                <a:ext uri="{FF2B5EF4-FFF2-40B4-BE49-F238E27FC236}">
                  <a16:creationId xmlns:a16="http://schemas.microsoft.com/office/drawing/2014/main" id="{1CC1A339-9820-418E-92CA-86DABE2FFA34}"/>
                </a:ext>
              </a:extLst>
            </p:cNvPr>
            <p:cNvSpPr txBox="1"/>
            <p:nvPr/>
          </p:nvSpPr>
          <p:spPr>
            <a:xfrm>
              <a:off x="7503610" y="2972978"/>
              <a:ext cx="3997878" cy="923330"/>
            </a:xfrm>
            <a:prstGeom prst="rect">
              <a:avLst/>
            </a:prstGeom>
            <a:noFill/>
          </p:spPr>
          <p:txBody>
            <a:bodyPr wrap="square" rtlCol="0">
              <a:spAutoFit/>
            </a:bodyPr>
            <a:lstStyle/>
            <a:p>
              <a:r>
                <a:rPr lang="en-US" dirty="0">
                  <a:solidFill>
                    <a:schemeClr val="bg1"/>
                  </a:solidFill>
                </a:rPr>
                <a:t>Some families are in situations where they must have a remote schooling option.</a:t>
              </a:r>
            </a:p>
          </p:txBody>
        </p:sp>
      </p:grpSp>
      <p:sp>
        <p:nvSpPr>
          <p:cNvPr id="39" name="TextBox 38">
            <a:extLst>
              <a:ext uri="{FF2B5EF4-FFF2-40B4-BE49-F238E27FC236}">
                <a16:creationId xmlns:a16="http://schemas.microsoft.com/office/drawing/2014/main" id="{1274B30A-9AA1-45AF-921E-57C6B0770C29}"/>
              </a:ext>
            </a:extLst>
          </p:cNvPr>
          <p:cNvSpPr txBox="1"/>
          <p:nvPr/>
        </p:nvSpPr>
        <p:spPr>
          <a:xfrm>
            <a:off x="6641702" y="1502760"/>
            <a:ext cx="1279102"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4</a:t>
            </a:r>
          </a:p>
        </p:txBody>
      </p:sp>
      <p:sp>
        <p:nvSpPr>
          <p:cNvPr id="40" name="Rectangle 39">
            <a:extLst>
              <a:ext uri="{FF2B5EF4-FFF2-40B4-BE49-F238E27FC236}">
                <a16:creationId xmlns:a16="http://schemas.microsoft.com/office/drawing/2014/main" id="{1A0C3897-7C0A-4ABD-A1F7-63F9D96CB9FD}"/>
              </a:ext>
            </a:extLst>
          </p:cNvPr>
          <p:cNvSpPr/>
          <p:nvPr/>
        </p:nvSpPr>
        <p:spPr>
          <a:xfrm>
            <a:off x="1232347" y="4532583"/>
            <a:ext cx="5015294" cy="1040900"/>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grpSp>
        <p:nvGrpSpPr>
          <p:cNvPr id="13" name="Group 12">
            <a:extLst>
              <a:ext uri="{FF2B5EF4-FFF2-40B4-BE49-F238E27FC236}">
                <a16:creationId xmlns:a16="http://schemas.microsoft.com/office/drawing/2014/main" id="{2BF5DF48-6BC9-460E-BCE8-0D7010AA852C}"/>
              </a:ext>
            </a:extLst>
          </p:cNvPr>
          <p:cNvGrpSpPr/>
          <p:nvPr/>
        </p:nvGrpSpPr>
        <p:grpSpPr>
          <a:xfrm>
            <a:off x="1252027" y="4210279"/>
            <a:ext cx="5045179" cy="1569660"/>
            <a:chOff x="-4176297" y="5247702"/>
            <a:chExt cx="5045179" cy="1569660"/>
          </a:xfrm>
        </p:grpSpPr>
        <p:sp>
          <p:nvSpPr>
            <p:cNvPr id="42" name="TextBox 41">
              <a:extLst>
                <a:ext uri="{FF2B5EF4-FFF2-40B4-BE49-F238E27FC236}">
                  <a16:creationId xmlns:a16="http://schemas.microsoft.com/office/drawing/2014/main" id="{5412FB39-4CF9-40C6-9CFD-2A55A58BBC1A}"/>
                </a:ext>
              </a:extLst>
            </p:cNvPr>
            <p:cNvSpPr txBox="1"/>
            <p:nvPr/>
          </p:nvSpPr>
          <p:spPr>
            <a:xfrm>
              <a:off x="-3417366" y="5503171"/>
              <a:ext cx="4286248" cy="1200329"/>
            </a:xfrm>
            <a:prstGeom prst="rect">
              <a:avLst/>
            </a:prstGeom>
            <a:noFill/>
          </p:spPr>
          <p:txBody>
            <a:bodyPr wrap="square" rtlCol="0">
              <a:spAutoFit/>
            </a:bodyPr>
            <a:lstStyle/>
            <a:p>
              <a:r>
                <a:rPr lang="en-US" dirty="0">
                  <a:solidFill>
                    <a:schemeClr val="bg1"/>
                  </a:solidFill>
                </a:rPr>
                <a:t>Most people are willing to wear masks and socially distance when possible if that means students can attend school in-person.</a:t>
              </a:r>
            </a:p>
          </p:txBody>
        </p:sp>
        <p:sp>
          <p:nvSpPr>
            <p:cNvPr id="43" name="TextBox 42">
              <a:extLst>
                <a:ext uri="{FF2B5EF4-FFF2-40B4-BE49-F238E27FC236}">
                  <a16:creationId xmlns:a16="http://schemas.microsoft.com/office/drawing/2014/main" id="{7610E6CB-E11C-4FAC-A7D4-68158ACCFF7F}"/>
                </a:ext>
              </a:extLst>
            </p:cNvPr>
            <p:cNvSpPr txBox="1"/>
            <p:nvPr/>
          </p:nvSpPr>
          <p:spPr>
            <a:xfrm>
              <a:off x="-4176297" y="5247702"/>
              <a:ext cx="1279102"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3</a:t>
              </a:r>
            </a:p>
          </p:txBody>
        </p:sp>
      </p:grpSp>
      <p:grpSp>
        <p:nvGrpSpPr>
          <p:cNvPr id="14" name="Group 13">
            <a:extLst>
              <a:ext uri="{FF2B5EF4-FFF2-40B4-BE49-F238E27FC236}">
                <a16:creationId xmlns:a16="http://schemas.microsoft.com/office/drawing/2014/main" id="{BFE7C5B1-AF7A-42FF-89F5-98A410698DF0}"/>
              </a:ext>
            </a:extLst>
          </p:cNvPr>
          <p:cNvGrpSpPr/>
          <p:nvPr/>
        </p:nvGrpSpPr>
        <p:grpSpPr>
          <a:xfrm>
            <a:off x="1252027" y="2812667"/>
            <a:ext cx="4995365" cy="1569660"/>
            <a:chOff x="2341220" y="-1859705"/>
            <a:chExt cx="4995365" cy="1569660"/>
          </a:xfrm>
        </p:grpSpPr>
        <p:grpSp>
          <p:nvGrpSpPr>
            <p:cNvPr id="8" name="Group 7">
              <a:extLst>
                <a:ext uri="{FF2B5EF4-FFF2-40B4-BE49-F238E27FC236}">
                  <a16:creationId xmlns:a16="http://schemas.microsoft.com/office/drawing/2014/main" id="{2DDB46F8-A4D3-4BC6-A695-20149309532C}"/>
                </a:ext>
              </a:extLst>
            </p:cNvPr>
            <p:cNvGrpSpPr/>
            <p:nvPr/>
          </p:nvGrpSpPr>
          <p:grpSpPr>
            <a:xfrm>
              <a:off x="2365401" y="-1546785"/>
              <a:ext cx="4971184" cy="1030919"/>
              <a:chOff x="2375581" y="-1518786"/>
              <a:chExt cx="4971184" cy="1030919"/>
            </a:xfrm>
          </p:grpSpPr>
          <p:sp>
            <p:nvSpPr>
              <p:cNvPr id="52" name="Rectangle 51">
                <a:extLst>
                  <a:ext uri="{FF2B5EF4-FFF2-40B4-BE49-F238E27FC236}">
                    <a16:creationId xmlns:a16="http://schemas.microsoft.com/office/drawing/2014/main" id="{5715F1B9-0D04-4760-9F1A-47E985EF3263}"/>
                  </a:ext>
                </a:extLst>
              </p:cNvPr>
              <p:cNvSpPr/>
              <p:nvPr/>
            </p:nvSpPr>
            <p:spPr>
              <a:xfrm>
                <a:off x="2375581" y="-1518786"/>
                <a:ext cx="4971184" cy="1030919"/>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45" name="TextBox 44">
                <a:extLst>
                  <a:ext uri="{FF2B5EF4-FFF2-40B4-BE49-F238E27FC236}">
                    <a16:creationId xmlns:a16="http://schemas.microsoft.com/office/drawing/2014/main" id="{AA6584C1-D8BD-40BF-8B54-5D39663AE5CD}"/>
                  </a:ext>
                </a:extLst>
              </p:cNvPr>
              <p:cNvSpPr txBox="1"/>
              <p:nvPr/>
            </p:nvSpPr>
            <p:spPr>
              <a:xfrm>
                <a:off x="3150637" y="-1453251"/>
                <a:ext cx="4180803" cy="646331"/>
              </a:xfrm>
              <a:prstGeom prst="rect">
                <a:avLst/>
              </a:prstGeom>
              <a:noFill/>
            </p:spPr>
            <p:txBody>
              <a:bodyPr wrap="square" rtlCol="0">
                <a:spAutoFit/>
              </a:bodyPr>
              <a:lstStyle/>
              <a:p>
                <a:r>
                  <a:rPr lang="en-US" dirty="0">
                    <a:solidFill>
                      <a:schemeClr val="bg1"/>
                    </a:solidFill>
                  </a:rPr>
                  <a:t>Students need the consistency and support provided by in-person education.</a:t>
                </a:r>
              </a:p>
            </p:txBody>
          </p:sp>
        </p:grpSp>
        <p:sp>
          <p:nvSpPr>
            <p:cNvPr id="46" name="TextBox 45">
              <a:extLst>
                <a:ext uri="{FF2B5EF4-FFF2-40B4-BE49-F238E27FC236}">
                  <a16:creationId xmlns:a16="http://schemas.microsoft.com/office/drawing/2014/main" id="{79157BB4-1ED4-4BA7-92AC-E7FBF51012F6}"/>
                </a:ext>
              </a:extLst>
            </p:cNvPr>
            <p:cNvSpPr txBox="1"/>
            <p:nvPr/>
          </p:nvSpPr>
          <p:spPr>
            <a:xfrm>
              <a:off x="2341220" y="-1859705"/>
              <a:ext cx="575910" cy="1569660"/>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2</a:t>
              </a:r>
            </a:p>
          </p:txBody>
        </p:sp>
      </p:grpSp>
      <p:sp>
        <p:nvSpPr>
          <p:cNvPr id="55" name="Rectangle 54">
            <a:extLst>
              <a:ext uri="{FF2B5EF4-FFF2-40B4-BE49-F238E27FC236}">
                <a16:creationId xmlns:a16="http://schemas.microsoft.com/office/drawing/2014/main" id="{4F90022F-63B9-4130-902A-BF4F5DBBA52A}"/>
              </a:ext>
            </a:extLst>
          </p:cNvPr>
          <p:cNvSpPr/>
          <p:nvPr/>
        </p:nvSpPr>
        <p:spPr>
          <a:xfrm>
            <a:off x="6614740" y="4464978"/>
            <a:ext cx="5039042" cy="1102856"/>
          </a:xfrm>
          <a:prstGeom prst="rect">
            <a:avLst/>
          </a:prstGeom>
          <a:solidFill>
            <a:srgbClr val="0C4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56" name="TextBox 55">
            <a:extLst>
              <a:ext uri="{FF2B5EF4-FFF2-40B4-BE49-F238E27FC236}">
                <a16:creationId xmlns:a16="http://schemas.microsoft.com/office/drawing/2014/main" id="{2C9B4B80-8D54-4FB7-AEAB-C2BD22A3A836}"/>
              </a:ext>
            </a:extLst>
          </p:cNvPr>
          <p:cNvSpPr txBox="1"/>
          <p:nvPr/>
        </p:nvSpPr>
        <p:spPr>
          <a:xfrm>
            <a:off x="7458516" y="4702442"/>
            <a:ext cx="4195266" cy="646331"/>
          </a:xfrm>
          <a:prstGeom prst="rect">
            <a:avLst/>
          </a:prstGeom>
          <a:noFill/>
        </p:spPr>
        <p:txBody>
          <a:bodyPr wrap="square" rtlCol="0">
            <a:spAutoFit/>
          </a:bodyPr>
          <a:lstStyle/>
          <a:p>
            <a:r>
              <a:rPr lang="en-US" dirty="0">
                <a:solidFill>
                  <a:schemeClr val="bg1"/>
                </a:solidFill>
              </a:rPr>
              <a:t>Finding solutions that work for everyone is impossible, no matter how hard we try.</a:t>
            </a:r>
          </a:p>
        </p:txBody>
      </p:sp>
      <p:sp>
        <p:nvSpPr>
          <p:cNvPr id="57" name="TextBox 56">
            <a:extLst>
              <a:ext uri="{FF2B5EF4-FFF2-40B4-BE49-F238E27FC236}">
                <a16:creationId xmlns:a16="http://schemas.microsoft.com/office/drawing/2014/main" id="{E90D8442-50BD-4BE7-9550-61CF3B4D7969}"/>
              </a:ext>
            </a:extLst>
          </p:cNvPr>
          <p:cNvSpPr txBox="1"/>
          <p:nvPr/>
        </p:nvSpPr>
        <p:spPr>
          <a:xfrm>
            <a:off x="6650428" y="4206162"/>
            <a:ext cx="1279102" cy="1232506"/>
          </a:xfrm>
          <a:prstGeom prst="rect">
            <a:avLst/>
          </a:prstGeom>
          <a:noFill/>
        </p:spPr>
        <p:txBody>
          <a:bodyPr wrap="square" rtlCol="0">
            <a:spAutoFit/>
          </a:bodyPr>
          <a:lstStyle/>
          <a:p>
            <a:r>
              <a:rPr lang="en-US" sz="9600" dirty="0">
                <a:solidFill>
                  <a:schemeClr val="bg1"/>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306667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801CC0-0456-4EE5-8763-A53C257B7F01}"/>
              </a:ext>
            </a:extLst>
          </p:cNvPr>
          <p:cNvGrpSpPr/>
          <p:nvPr/>
        </p:nvGrpSpPr>
        <p:grpSpPr>
          <a:xfrm>
            <a:off x="0" y="-8468"/>
            <a:ext cx="843574" cy="6866468"/>
            <a:chOff x="0" y="-8468"/>
            <a:chExt cx="843574" cy="6866468"/>
          </a:xfrm>
        </p:grpSpPr>
        <p:sp>
          <p:nvSpPr>
            <p:cNvPr id="4" name="Rectangle 3">
              <a:extLst>
                <a:ext uri="{FF2B5EF4-FFF2-40B4-BE49-F238E27FC236}">
                  <a16:creationId xmlns:a16="http://schemas.microsoft.com/office/drawing/2014/main" id="{4C45AAA3-9602-4C10-A0E1-6873F46C12C6}"/>
                </a:ext>
              </a:extLst>
            </p:cNvPr>
            <p:cNvSpPr/>
            <p:nvPr/>
          </p:nvSpPr>
          <p:spPr>
            <a:xfrm rot="16200000">
              <a:off x="-3011447" y="3002979"/>
              <a:ext cx="6866468" cy="843574"/>
            </a:xfrm>
            <a:prstGeom prst="rect">
              <a:avLst/>
            </a:prstGeom>
            <a:solidFill>
              <a:srgbClr val="6CC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lumMod val="40000"/>
                    <a:lumOff val="60000"/>
                  </a:schemeClr>
                </a:solidFill>
              </a:endParaRPr>
            </a:p>
          </p:txBody>
        </p:sp>
        <p:pic>
          <p:nvPicPr>
            <p:cNvPr id="18" name="Picture 17">
              <a:extLst>
                <a:ext uri="{FF2B5EF4-FFF2-40B4-BE49-F238E27FC236}">
                  <a16:creationId xmlns:a16="http://schemas.microsoft.com/office/drawing/2014/main" id="{684A9F2F-0C39-4E79-AA16-B8F470B06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1" y="156774"/>
              <a:ext cx="796570" cy="796570"/>
            </a:xfrm>
            <a:prstGeom prst="rect">
              <a:avLst/>
            </a:prstGeom>
          </p:spPr>
        </p:pic>
        <p:pic>
          <p:nvPicPr>
            <p:cNvPr id="20" name="Picture 19">
              <a:extLst>
                <a:ext uri="{FF2B5EF4-FFF2-40B4-BE49-F238E27FC236}">
                  <a16:creationId xmlns:a16="http://schemas.microsoft.com/office/drawing/2014/main" id="{2728B0B0-41B2-4912-A417-6A5202822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 y="5095238"/>
              <a:ext cx="800422" cy="800422"/>
            </a:xfrm>
            <a:prstGeom prst="rect">
              <a:avLst/>
            </a:prstGeom>
          </p:spPr>
        </p:pic>
        <p:pic>
          <p:nvPicPr>
            <p:cNvPr id="22" name="Picture 21">
              <a:extLst>
                <a:ext uri="{FF2B5EF4-FFF2-40B4-BE49-F238E27FC236}">
                  <a16:creationId xmlns:a16="http://schemas.microsoft.com/office/drawing/2014/main" id="{D3332D45-6E30-44A6-8F57-1BFA7633B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2" y="3455192"/>
              <a:ext cx="800422" cy="800422"/>
            </a:xfrm>
            <a:prstGeom prst="rect">
              <a:avLst/>
            </a:prstGeom>
          </p:spPr>
        </p:pic>
        <p:pic>
          <p:nvPicPr>
            <p:cNvPr id="24" name="Picture 23">
              <a:extLst>
                <a:ext uri="{FF2B5EF4-FFF2-40B4-BE49-F238E27FC236}">
                  <a16:creationId xmlns:a16="http://schemas.microsoft.com/office/drawing/2014/main" id="{D0C7CE0E-C11E-4762-B72F-0E79ABAD7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1" y="974550"/>
              <a:ext cx="796570" cy="796570"/>
            </a:xfrm>
            <a:prstGeom prst="rect">
              <a:avLst/>
            </a:prstGeom>
          </p:spPr>
        </p:pic>
        <p:pic>
          <p:nvPicPr>
            <p:cNvPr id="26" name="Picture 25">
              <a:extLst>
                <a:ext uri="{FF2B5EF4-FFF2-40B4-BE49-F238E27FC236}">
                  <a16:creationId xmlns:a16="http://schemas.microsoft.com/office/drawing/2014/main" id="{F55B7615-BAA2-4FAE-B2A0-53FF1E39F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 y="5928876"/>
              <a:ext cx="806409" cy="806409"/>
            </a:xfrm>
            <a:prstGeom prst="rect">
              <a:avLst/>
            </a:prstGeom>
          </p:spPr>
        </p:pic>
        <p:pic>
          <p:nvPicPr>
            <p:cNvPr id="28" name="Picture 27">
              <a:extLst>
                <a:ext uri="{FF2B5EF4-FFF2-40B4-BE49-F238E27FC236}">
                  <a16:creationId xmlns:a16="http://schemas.microsoft.com/office/drawing/2014/main" id="{10714285-1219-4512-8BA2-0B7F09635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49" y="4255614"/>
              <a:ext cx="800422" cy="800422"/>
            </a:xfrm>
            <a:prstGeom prst="rect">
              <a:avLst/>
            </a:prstGeom>
          </p:spPr>
        </p:pic>
        <p:pic>
          <p:nvPicPr>
            <p:cNvPr id="30" name="Picture 29">
              <a:extLst>
                <a:ext uri="{FF2B5EF4-FFF2-40B4-BE49-F238E27FC236}">
                  <a16:creationId xmlns:a16="http://schemas.microsoft.com/office/drawing/2014/main" id="{787D1F4D-C552-4E52-B15E-D547C1C74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82" y="2654019"/>
              <a:ext cx="796570" cy="796570"/>
            </a:xfrm>
            <a:prstGeom prst="rect">
              <a:avLst/>
            </a:prstGeom>
          </p:spPr>
        </p:pic>
        <p:pic>
          <p:nvPicPr>
            <p:cNvPr id="32" name="Picture 31">
              <a:extLst>
                <a:ext uri="{FF2B5EF4-FFF2-40B4-BE49-F238E27FC236}">
                  <a16:creationId xmlns:a16="http://schemas.microsoft.com/office/drawing/2014/main" id="{5BBD60A1-6361-4976-800A-3C5BAD6B8D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31" y="1818998"/>
              <a:ext cx="796570" cy="796570"/>
            </a:xfrm>
            <a:prstGeom prst="rect">
              <a:avLst/>
            </a:prstGeom>
          </p:spPr>
        </p:pic>
      </p:grpSp>
      <p:pic>
        <p:nvPicPr>
          <p:cNvPr id="41" name="Picture 40">
            <a:extLst>
              <a:ext uri="{FF2B5EF4-FFF2-40B4-BE49-F238E27FC236}">
                <a16:creationId xmlns:a16="http://schemas.microsoft.com/office/drawing/2014/main" id="{7E9942D1-D0C2-4B00-81B7-35A977A8A8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7632" y="5095238"/>
            <a:ext cx="2271322" cy="1626287"/>
          </a:xfrm>
          <a:prstGeom prst="rect">
            <a:avLst/>
          </a:prstGeom>
        </p:spPr>
      </p:pic>
      <p:sp>
        <p:nvSpPr>
          <p:cNvPr id="15" name="Title 1">
            <a:extLst>
              <a:ext uri="{FF2B5EF4-FFF2-40B4-BE49-F238E27FC236}">
                <a16:creationId xmlns:a16="http://schemas.microsoft.com/office/drawing/2014/main" id="{525D9623-70D7-4CD8-A0D1-36558E02FB1C}"/>
              </a:ext>
            </a:extLst>
          </p:cNvPr>
          <p:cNvSpPr txBox="1">
            <a:spLocks/>
          </p:cNvSpPr>
          <p:nvPr/>
        </p:nvSpPr>
        <p:spPr>
          <a:xfrm>
            <a:off x="1038410" y="136475"/>
            <a:ext cx="9784140" cy="963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004A82"/>
                </a:solidFill>
                <a:latin typeface="+mn-lt"/>
              </a:rPr>
              <a:t>Where do things stand now?</a:t>
            </a:r>
          </a:p>
        </p:txBody>
      </p:sp>
      <p:sp>
        <p:nvSpPr>
          <p:cNvPr id="5" name="Content Placeholder 4">
            <a:extLst>
              <a:ext uri="{FF2B5EF4-FFF2-40B4-BE49-F238E27FC236}">
                <a16:creationId xmlns:a16="http://schemas.microsoft.com/office/drawing/2014/main" id="{2D993C42-8CF3-4B48-BF72-4256703539A2}"/>
              </a:ext>
            </a:extLst>
          </p:cNvPr>
          <p:cNvSpPr>
            <a:spLocks noGrp="1"/>
          </p:cNvSpPr>
          <p:nvPr>
            <p:ph idx="1"/>
          </p:nvPr>
        </p:nvSpPr>
        <p:spPr>
          <a:xfrm>
            <a:off x="1232647" y="1577538"/>
            <a:ext cx="10515600" cy="4351338"/>
          </a:xfrm>
        </p:spPr>
        <p:txBody>
          <a:bodyPr/>
          <a:lstStyle/>
          <a:p>
            <a:r>
              <a:rPr lang="en-US" dirty="0"/>
              <a:t>We have been watching state and local (most relevant) data for indicators allowing us to resume in-person learning.</a:t>
            </a:r>
          </a:p>
          <a:p>
            <a:r>
              <a:rPr lang="en-US" dirty="0"/>
              <a:t>After a period of indicators climbing in wrong direction, more recent weeks have shown declines (the right direction).</a:t>
            </a:r>
          </a:p>
          <a:p>
            <a:r>
              <a:rPr lang="en-US" dirty="0"/>
              <a:t>State’s reopening benchmarks:  3 of 3 met.  </a:t>
            </a:r>
          </a:p>
          <a:p>
            <a:r>
              <a:rPr lang="en-US" dirty="0"/>
              <a:t>County’s reopening benchmarks – all yellow and green are required for partial (hybrid) opening; all green required for full in-person opening</a:t>
            </a:r>
          </a:p>
        </p:txBody>
      </p:sp>
    </p:spTree>
    <p:extLst>
      <p:ext uri="{BB962C8B-B14F-4D97-AF65-F5344CB8AC3E}">
        <p14:creationId xmlns:p14="http://schemas.microsoft.com/office/powerpoint/2010/main" val="152160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338" y="39751"/>
            <a:ext cx="6870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a:ea typeface="+mn-ea"/>
                <a:cs typeface="Calibri"/>
              </a:rPr>
              <a:t>9</a:t>
            </a:r>
            <a:r>
              <a:rPr kumimoji="0" sz="1200" b="0" i="0" u="none" strike="noStrike" kern="1200" cap="none" spc="5" normalizeH="0" baseline="0" noProof="0" dirty="0">
                <a:ln>
                  <a:noFill/>
                </a:ln>
                <a:solidFill>
                  <a:srgbClr val="FFFFFF"/>
                </a:solidFill>
                <a:effectLst/>
                <a:uLnTx/>
                <a:uFillTx/>
                <a:latin typeface="Calibri"/>
                <a:ea typeface="+mn-ea"/>
                <a:cs typeface="Calibri"/>
              </a:rPr>
              <a:t>/</a:t>
            </a:r>
            <a:r>
              <a:rPr kumimoji="0" sz="1200" b="0" i="0" u="none" strike="noStrike" kern="1200" cap="none" spc="0" normalizeH="0" baseline="0" noProof="0" dirty="0">
                <a:ln>
                  <a:noFill/>
                </a:ln>
                <a:solidFill>
                  <a:srgbClr val="FFFFFF"/>
                </a:solidFill>
                <a:effectLst/>
                <a:uLnTx/>
                <a:uFillTx/>
                <a:latin typeface="Calibri"/>
                <a:ea typeface="+mn-ea"/>
                <a:cs typeface="Calibri"/>
              </a:rPr>
              <a:t>1</a:t>
            </a:r>
            <a:r>
              <a:rPr kumimoji="0" sz="1200" b="0" i="0" u="none" strike="noStrike" kern="1200" cap="none" spc="5" normalizeH="0" baseline="0" noProof="0" dirty="0">
                <a:ln>
                  <a:noFill/>
                </a:ln>
                <a:solidFill>
                  <a:srgbClr val="FFFFFF"/>
                </a:solidFill>
                <a:effectLst/>
                <a:uLnTx/>
                <a:uFillTx/>
                <a:latin typeface="Calibri"/>
                <a:ea typeface="+mn-ea"/>
                <a:cs typeface="Calibri"/>
              </a:rPr>
              <a:t>4</a:t>
            </a:r>
            <a:r>
              <a:rPr kumimoji="0" sz="1200" b="0" i="0" u="none" strike="noStrike" kern="1200" cap="none" spc="0" normalizeH="0" baseline="0" noProof="0" dirty="0">
                <a:ln>
                  <a:noFill/>
                </a:ln>
                <a:solidFill>
                  <a:srgbClr val="FFFFFF"/>
                </a:solidFill>
                <a:effectLst/>
                <a:uLnTx/>
                <a:uFillTx/>
                <a:latin typeface="Calibri"/>
                <a:ea typeface="+mn-ea"/>
                <a:cs typeface="Calibri"/>
              </a:rPr>
              <a:t>/2</a:t>
            </a:r>
            <a:r>
              <a:rPr kumimoji="0" sz="1200" b="0" i="0" u="none" strike="noStrike" kern="1200" cap="none" spc="5" normalizeH="0" baseline="0" noProof="0" dirty="0">
                <a:ln>
                  <a:noFill/>
                </a:ln>
                <a:solidFill>
                  <a:srgbClr val="FFFFFF"/>
                </a:solidFill>
                <a:effectLst/>
                <a:uLnTx/>
                <a:uFillTx/>
                <a:latin typeface="Calibri"/>
                <a:ea typeface="+mn-ea"/>
                <a:cs typeface="Calibri"/>
              </a:rPr>
              <a:t>0</a:t>
            </a:r>
            <a:r>
              <a:rPr kumimoji="0" sz="1200" b="0" i="0" u="none" strike="noStrike" kern="1200" cap="none" spc="0" normalizeH="0" baseline="0" noProof="0" dirty="0">
                <a:ln>
                  <a:noFill/>
                </a:ln>
                <a:solidFill>
                  <a:srgbClr val="FFFFFF"/>
                </a:solidFill>
                <a:effectLst/>
                <a:uLnTx/>
                <a:uFillTx/>
                <a:latin typeface="Calibri"/>
                <a:ea typeface="+mn-ea"/>
                <a:cs typeface="Calibri"/>
              </a:rPr>
              <a:t>20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231140" y="344246"/>
            <a:ext cx="10287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a:ea typeface="+mn-ea"/>
                <a:cs typeface="Calibri"/>
              </a:rPr>
              <a:t>7</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139262" y="5836920"/>
            <a:ext cx="1397875" cy="859536"/>
          </a:xfrm>
          <a:prstGeom prst="rect">
            <a:avLst/>
          </a:prstGeom>
        </p:spPr>
      </p:pic>
      <p:sp>
        <p:nvSpPr>
          <p:cNvPr id="5" name="object 5"/>
          <p:cNvSpPr txBox="1">
            <a:spLocks noGrp="1"/>
          </p:cNvSpPr>
          <p:nvPr>
            <p:ph type="title"/>
          </p:nvPr>
        </p:nvSpPr>
        <p:spPr>
          <a:xfrm>
            <a:off x="470712" y="1076960"/>
            <a:ext cx="2879090" cy="452120"/>
          </a:xfrm>
          <a:prstGeom prst="rect">
            <a:avLst/>
          </a:prstGeom>
        </p:spPr>
        <p:txBody>
          <a:bodyPr vert="horz" wrap="square" lIns="0" tIns="12065" rIns="0" bIns="0" rtlCol="0">
            <a:spAutoFit/>
          </a:bodyPr>
          <a:lstStyle/>
          <a:p>
            <a:pPr marL="12700">
              <a:lnSpc>
                <a:spcPct val="100000"/>
              </a:lnSpc>
              <a:spcBef>
                <a:spcPts val="95"/>
              </a:spcBef>
            </a:pPr>
            <a:r>
              <a:rPr sz="2800" b="0" spc="-5" dirty="0">
                <a:latin typeface="Calibri"/>
                <a:cs typeface="Calibri"/>
              </a:rPr>
              <a:t>ADHS </a:t>
            </a:r>
            <a:r>
              <a:rPr sz="2800" b="0" spc="-20" dirty="0">
                <a:latin typeface="Calibri"/>
                <a:cs typeface="Calibri"/>
              </a:rPr>
              <a:t>Data </a:t>
            </a:r>
            <a:r>
              <a:rPr sz="2800" b="0" spc="-25" dirty="0">
                <a:latin typeface="Calibri"/>
                <a:cs typeface="Calibri"/>
              </a:rPr>
              <a:t>for</a:t>
            </a:r>
            <a:r>
              <a:rPr sz="2800" b="0" spc="-15" dirty="0">
                <a:latin typeface="Calibri"/>
                <a:cs typeface="Calibri"/>
              </a:rPr>
              <a:t> </a:t>
            </a:r>
            <a:r>
              <a:rPr sz="2800" b="0" spc="-10" dirty="0">
                <a:latin typeface="Calibri"/>
                <a:cs typeface="Calibri"/>
              </a:rPr>
              <a:t>Pima</a:t>
            </a:r>
            <a:endParaRPr sz="2800">
              <a:latin typeface="Calibri"/>
              <a:cs typeface="Calibri"/>
            </a:endParaRPr>
          </a:p>
        </p:txBody>
      </p:sp>
      <p:sp>
        <p:nvSpPr>
          <p:cNvPr id="6" name="object 6"/>
          <p:cNvSpPr txBox="1"/>
          <p:nvPr/>
        </p:nvSpPr>
        <p:spPr>
          <a:xfrm>
            <a:off x="470712" y="1985264"/>
            <a:ext cx="4149090" cy="1040765"/>
          </a:xfrm>
          <a:prstGeom prst="rect">
            <a:avLst/>
          </a:prstGeom>
        </p:spPr>
        <p:txBody>
          <a:bodyPr vert="horz" wrap="square" lIns="0" tIns="40005" rIns="0" bIns="0" rtlCol="0">
            <a:spAutoFit/>
          </a:bodyPr>
          <a:lstStyle/>
          <a:p>
            <a:pPr marL="12700" marR="5080" lvl="0" indent="0" algn="l" defTabSz="914400" rtl="0" eaLnBrk="1" fontAlgn="auto" latinLnBrk="0" hangingPunct="1">
              <a:lnSpc>
                <a:spcPct val="90000"/>
              </a:lnSpc>
              <a:spcBef>
                <a:spcPts val="315"/>
              </a:spcBef>
              <a:spcAft>
                <a:spcPts val="0"/>
              </a:spcAft>
              <a:buClrTx/>
              <a:buSzTx/>
              <a:buFontTx/>
              <a:buNone/>
              <a:tabLst/>
              <a:defRPr/>
            </a:pPr>
            <a:r>
              <a:rPr kumimoji="0" sz="1800" b="0" i="0" u="heavy" strike="noStrike" kern="1200" cap="none" spc="-10" normalizeH="0" baseline="0" noProof="0" dirty="0">
                <a:ln>
                  <a:noFill/>
                </a:ln>
                <a:solidFill>
                  <a:srgbClr val="0462C1"/>
                </a:solidFill>
                <a:effectLst/>
                <a:uLnTx/>
                <a:uFill>
                  <a:solidFill>
                    <a:srgbClr val="0462C1"/>
                  </a:solidFill>
                </a:uFill>
                <a:latin typeface="Calibri"/>
                <a:ea typeface="+mn-ea"/>
                <a:cs typeface="Calibri"/>
                <a:hlinkClick r:id="rId3"/>
              </a:rPr>
              <a:t>https://www.azdhs.gov/preparedness/epide </a:t>
            </a:r>
            <a:r>
              <a:rPr kumimoji="0" sz="1800" b="0" i="0" u="none" strike="noStrike" kern="1200" cap="none" spc="-10" normalizeH="0" baseline="0" noProof="0" dirty="0">
                <a:ln>
                  <a:noFill/>
                </a:ln>
                <a:solidFill>
                  <a:srgbClr val="0462C1"/>
                </a:solidFill>
                <a:effectLst/>
                <a:uLnTx/>
                <a:uFillTx/>
                <a:latin typeface="Calibri"/>
                <a:ea typeface="+mn-ea"/>
                <a:cs typeface="Calibri"/>
                <a:hlinkClick r:id="rId3"/>
              </a:rPr>
              <a:t> </a:t>
            </a:r>
            <a:r>
              <a:rPr kumimoji="0" sz="1800" b="0" i="0" u="heavy" strike="noStrike" kern="1200" cap="none" spc="-10" normalizeH="0" baseline="0" noProof="0" dirty="0">
                <a:ln>
                  <a:noFill/>
                </a:ln>
                <a:solidFill>
                  <a:srgbClr val="0462C1"/>
                </a:solidFill>
                <a:effectLst/>
                <a:uLnTx/>
                <a:uFill>
                  <a:solidFill>
                    <a:srgbClr val="0462C1"/>
                  </a:solidFill>
                </a:uFill>
                <a:latin typeface="Calibri"/>
                <a:ea typeface="+mn-ea"/>
                <a:cs typeface="Calibri"/>
                <a:hlinkClick r:id="rId3"/>
              </a:rPr>
              <a:t>miology-disease-control/infectious-disease- </a:t>
            </a:r>
            <a:r>
              <a:rPr kumimoji="0" sz="1800" b="0" i="0" u="none" strike="noStrike" kern="1200" cap="none" spc="-10" normalizeH="0" baseline="0" noProof="0" dirty="0">
                <a:ln>
                  <a:noFill/>
                </a:ln>
                <a:solidFill>
                  <a:srgbClr val="0462C1"/>
                </a:solidFill>
                <a:effectLst/>
                <a:uLnTx/>
                <a:uFillTx/>
                <a:latin typeface="Calibri"/>
                <a:ea typeface="+mn-ea"/>
                <a:cs typeface="Calibri"/>
                <a:hlinkClick r:id="rId3"/>
              </a:rPr>
              <a:t> </a:t>
            </a:r>
            <a:r>
              <a:rPr kumimoji="0" sz="1800" b="0" i="0" u="heavy"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3"/>
              </a:rPr>
              <a:t>epidemiology/index.php#novel-coronavirus- </a:t>
            </a:r>
            <a:r>
              <a:rPr kumimoji="0" sz="1800" b="0" i="0" u="none" strike="noStrike" kern="1200" cap="none" spc="-5" normalizeH="0" baseline="0" noProof="0" dirty="0">
                <a:ln>
                  <a:noFill/>
                </a:ln>
                <a:solidFill>
                  <a:srgbClr val="0462C1"/>
                </a:solidFill>
                <a:effectLst/>
                <a:uLnTx/>
                <a:uFillTx/>
                <a:latin typeface="Calibri"/>
                <a:ea typeface="+mn-ea"/>
                <a:cs typeface="Calibri"/>
                <a:hlinkClick r:id="rId3"/>
              </a:rPr>
              <a:t> </a:t>
            </a:r>
            <a:r>
              <a:rPr kumimoji="0" sz="1800" b="0" i="0" u="heavy"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3"/>
              </a:rPr>
              <a:t>schools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4" cstate="print"/>
          <a:stretch>
            <a:fillRect/>
          </a:stretch>
        </p:blipFill>
        <p:spPr>
          <a:xfrm>
            <a:off x="5109971" y="0"/>
            <a:ext cx="7082028" cy="68579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F829B2BCBE64791826E6A3A169325" ma:contentTypeVersion="3" ma:contentTypeDescription="Create a new document." ma:contentTypeScope="" ma:versionID="08a3522fce0d1f28ff8129a6ec10d880">
  <xsd:schema xmlns:xsd="http://www.w3.org/2001/XMLSchema" xmlns:xs="http://www.w3.org/2001/XMLSchema" xmlns:p="http://schemas.microsoft.com/office/2006/metadata/properties" xmlns:ns2="969101dc-289a-4a77-a717-e4cd7840559c" targetNamespace="http://schemas.microsoft.com/office/2006/metadata/properties" ma:root="true" ma:fieldsID="41fc8cbaf70bd1339bbb5d8fb07c87a3" ns2:_="">
    <xsd:import namespace="969101dc-289a-4a77-a717-e4cd7840559c"/>
    <xsd:element name="properties">
      <xsd:complexType>
        <xsd:sequence>
          <xsd:element name="documentManagement">
            <xsd:complexType>
              <xsd:all>
                <xsd:element ref="ns2:Item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101dc-289a-4a77-a717-e4cd7840559c" elementFormDefault="qualified">
    <xsd:import namespace="http://schemas.microsoft.com/office/2006/documentManagement/types"/>
    <xsd:import namespace="http://schemas.microsoft.com/office/infopath/2007/PartnerControls"/>
    <xsd:element name="Item_x0020_Order" ma:index="8" nillable="true" ma:displayName="Item Order" ma:indexed="true" ma:internalName="Item_x0020_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tem_x0020_Order xmlns="969101dc-289a-4a77-a717-e4cd784055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44FF4B-B1C8-4C91-ADA8-65FD2EDBC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9101dc-289a-4a77-a717-e4cd78405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1E9694-C07F-4AB2-A720-4F55866E8241}">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969101dc-289a-4a77-a717-e4cd7840559c"/>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2FC3699-B5A9-4C1A-B887-AA95398E17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8051</TotalTime>
  <Words>3465</Words>
  <Application>Microsoft Office PowerPoint</Application>
  <PresentationFormat>Widescreen</PresentationFormat>
  <Paragraphs>450</Paragraphs>
  <Slides>51</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Calibri Light</vt:lpstr>
      <vt:lpstr>Cambria</vt:lpstr>
      <vt:lpstr>MuseoSlab-100</vt:lpstr>
      <vt:lpstr>Open Sans</vt:lpstr>
      <vt:lpstr>Times New Roman</vt:lpstr>
      <vt:lpstr>Office Theme</vt:lpstr>
      <vt:lpstr>1_Office Theme</vt:lpstr>
      <vt:lpstr>Amphitheater School District Reopening</vt:lpstr>
      <vt:lpstr>PowerPoint Presentation</vt:lpstr>
      <vt:lpstr>A Quick Review.)</vt:lpstr>
      <vt:lpstr>PowerPoint Presentation</vt:lpstr>
      <vt:lpstr>PowerPoint Presentation</vt:lpstr>
      <vt:lpstr>PowerPoint Presentation</vt:lpstr>
      <vt:lpstr>PowerPoint Presentation</vt:lpstr>
      <vt:lpstr>PowerPoint Presentation</vt:lpstr>
      <vt:lpstr>ADHS Data for Pima</vt:lpstr>
      <vt:lpstr>PCHD Recommended Return to School Criteria</vt:lpstr>
      <vt:lpstr>PowerPoint Presentation</vt:lpstr>
      <vt:lpstr>PowerPoint Presentation</vt:lpstr>
      <vt:lpstr>PowerPoint Presentation</vt:lpstr>
      <vt:lpstr>Family and Staff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Hybrid Reopening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Secondary Hybrid Models: Pros  </vt:lpstr>
      <vt:lpstr>  Secondary Hybrid Models: Cons  </vt:lpstr>
      <vt:lpstr>Concluding Remarks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Valenzuela Michelle</dc:creator>
  <cp:lastModifiedBy>Washington Cynthia</cp:lastModifiedBy>
  <cp:revision>257</cp:revision>
  <cp:lastPrinted>2020-07-01T17:46:21Z</cp:lastPrinted>
  <dcterms:created xsi:type="dcterms:W3CDTF">2019-09-24T21:27:50Z</dcterms:created>
  <dcterms:modified xsi:type="dcterms:W3CDTF">2020-09-23T18:47:37Z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0x010100E64F829B2BCBE64791826E6A3A169325</vt:lpwstr>
  </property>
</Properties>
</file>